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6" r:id="rId3"/>
    <p:sldId id="260" r:id="rId4"/>
    <p:sldId id="261" r:id="rId5"/>
    <p:sldId id="258" r:id="rId6"/>
    <p:sldId id="259" r:id="rId7"/>
    <p:sldId id="257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80" r:id="rId24"/>
    <p:sldId id="290" r:id="rId25"/>
    <p:sldId id="281" r:id="rId26"/>
    <p:sldId id="291" r:id="rId27"/>
    <p:sldId id="292" r:id="rId28"/>
    <p:sldId id="293" r:id="rId29"/>
    <p:sldId id="282" r:id="rId30"/>
    <p:sldId id="283" r:id="rId31"/>
    <p:sldId id="284" r:id="rId32"/>
    <p:sldId id="285" r:id="rId33"/>
    <p:sldId id="289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AB79A-37D4-425A-9764-5B567B0231DA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228B8-76A5-44F4-8C39-BC91DC09726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673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14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862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654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nl-BE" altLang="nl-BE" sz="240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nl-BE" altLang="nl-BE" sz="240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nl-BE" altLang="nl-BE" sz="240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nl-BE" altLang="nl-BE" sz="240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nl-BE" altLang="nl-BE" sz="240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nl-BE" altLang="nl-BE" sz="240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nl-BE" altLang="nl-BE" sz="240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85E4121-7D48-41AA-936E-FC318057F2A7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99221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DBAA2-2D0D-4247-8111-894578E8CF6E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74104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F4DC3-87E6-4774-A775-F4026A56F033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03915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7CB74-112A-4E9B-811A-4F63D89CA78D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83516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9D03-C833-46B1-B7F5-9900BFBEA9D2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175296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642C1-2DEC-4110-B11C-44D5EBABF5DC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38636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19707-4FE1-4C5E-82A4-8F2AFAC9D739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064471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65D99-1467-4A7A-8830-49146DB3F71A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18694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5552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2314F-3B20-45AF-9DCA-72ADE8B02345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021648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AC45-FFF2-4116-918C-4202BE177388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03670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811F8-D9DD-4EBA-9DF7-A6EBCF536425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84724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47751" y="1428750"/>
            <a:ext cx="9906000" cy="4643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1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551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165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79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492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155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192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781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2E8A-725F-4AA8-A83C-0E852C247FE1}" type="datetimeFigureOut">
              <a:rPr lang="nl-BE" smtClean="0"/>
              <a:t>5/07/2022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B7F92-B0F5-4717-8462-A825A7BC2B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144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GB" altLang="nl-BE" sz="2400"/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het opmaakprofiel van de modeltitel te bewerken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opmaakprofielen van de modeltekst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sp>
        <p:nvSpPr>
          <p:cNvPr id="3083" name="Rectangle 10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84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85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F26F2A-39CF-4AF6-8E74-62FE0E4C3A9F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75635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Veredelen in een agro-ecologische context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5A0909D-DC3F-40C9-8387-3582C72C44D0}"/>
              </a:ext>
            </a:extLst>
          </p:cNvPr>
          <p:cNvSpPr txBox="1"/>
          <p:nvPr/>
        </p:nvSpPr>
        <p:spPr>
          <a:xfrm>
            <a:off x="8371002" y="4920792"/>
            <a:ext cx="26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Geert Haesaert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9633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6" y="2066781"/>
            <a:ext cx="65246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047615" y="2066781"/>
            <a:ext cx="27986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Kwadant</a:t>
            </a:r>
            <a:r>
              <a:rPr lang="nl-BE" dirty="0"/>
              <a:t> II: hogere DM opbrengst onder lage N-input; </a:t>
            </a:r>
            <a:r>
              <a:rPr lang="nl-BE" dirty="0" err="1"/>
              <a:t>genotypes</a:t>
            </a:r>
            <a:r>
              <a:rPr lang="nl-BE" dirty="0"/>
              <a:t> die goed scoorden onder lage N-input deden dit ook onder hoge N-input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Vroege </a:t>
            </a:r>
            <a:r>
              <a:rPr lang="nl-BE" dirty="0" err="1"/>
              <a:t>genotypes</a:t>
            </a:r>
            <a:r>
              <a:rPr lang="nl-BE" dirty="0"/>
              <a:t> deden het gemiddeld slechter onder lage N-input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Response op hoge N-input min of meer onafhankelijk van </a:t>
            </a:r>
            <a:r>
              <a:rPr lang="nl-BE" dirty="0" err="1"/>
              <a:t>vroegheidsklasse</a:t>
            </a:r>
            <a:r>
              <a:rPr lang="nl-BE" dirty="0"/>
              <a:t>  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07291" y="-27204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sp>
        <p:nvSpPr>
          <p:cNvPr id="5" name="Rechthoek 4"/>
          <p:cNvSpPr/>
          <p:nvPr/>
        </p:nvSpPr>
        <p:spPr>
          <a:xfrm>
            <a:off x="736052" y="1067526"/>
            <a:ext cx="5359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/>
              <a:t>Genetische variatie voor NUE: aardappel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22037" y="1635893"/>
            <a:ext cx="246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(</a:t>
            </a:r>
            <a:r>
              <a:rPr lang="nl-BE" sz="1400" dirty="0" err="1"/>
              <a:t>Ospina</a:t>
            </a:r>
            <a:r>
              <a:rPr lang="nl-BE" sz="1400" dirty="0"/>
              <a:t> et al., 2014)</a:t>
            </a:r>
          </a:p>
        </p:txBody>
      </p:sp>
      <p:sp>
        <p:nvSpPr>
          <p:cNvPr id="8" name="Ovaal 7"/>
          <p:cNvSpPr/>
          <p:nvPr/>
        </p:nvSpPr>
        <p:spPr>
          <a:xfrm>
            <a:off x="3854306" y="1124595"/>
            <a:ext cx="4193309" cy="234603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63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895" y="2623921"/>
            <a:ext cx="5054600" cy="4351338"/>
          </a:xfrm>
        </p:spPr>
        <p:txBody>
          <a:bodyPr/>
          <a:lstStyle/>
          <a:p>
            <a:r>
              <a:rPr lang="nl-BE" dirty="0"/>
              <a:t>Gerst </a:t>
            </a:r>
            <a:r>
              <a:rPr lang="nl-BE" dirty="0" err="1"/>
              <a:t>QTL’s</a:t>
            </a:r>
            <a:r>
              <a:rPr lang="nl-BE" dirty="0"/>
              <a:t> in relatie tot NUE op chromosomen 3 (3H), 7 (5H) en 2 (2H)</a:t>
            </a:r>
          </a:p>
          <a:p>
            <a:r>
              <a:rPr lang="nl-BE" dirty="0"/>
              <a:t>Wel een sterke </a:t>
            </a:r>
            <a:r>
              <a:rPr lang="nl-BE" dirty="0" err="1"/>
              <a:t>GxE</a:t>
            </a:r>
            <a:r>
              <a:rPr lang="nl-BE" dirty="0"/>
              <a:t> interactie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7291" y="-27204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sp>
        <p:nvSpPr>
          <p:cNvPr id="5" name="Rechthoek 4"/>
          <p:cNvSpPr/>
          <p:nvPr/>
        </p:nvSpPr>
        <p:spPr>
          <a:xfrm>
            <a:off x="736052" y="1067526"/>
            <a:ext cx="4754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/>
              <a:t>Genetische variatie voor NUE: gerst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1298358"/>
            <a:ext cx="5467927" cy="559829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827491" y="1529191"/>
            <a:ext cx="136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191 AFLP markers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059709" y="4799590"/>
            <a:ext cx="228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(</a:t>
            </a:r>
            <a:r>
              <a:rPr lang="nl-BE" dirty="0" err="1"/>
              <a:t>Kindu</a:t>
            </a:r>
            <a:r>
              <a:rPr lang="nl-BE" dirty="0"/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359150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.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0" y="1690688"/>
            <a:ext cx="4961370" cy="57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957454" y="1995055"/>
            <a:ext cx="339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Genetische diversiteit in wortellengte en –massa bij koolzaad</a:t>
            </a:r>
          </a:p>
        </p:txBody>
      </p:sp>
      <p:pic>
        <p:nvPicPr>
          <p:cNvPr id="7172" name="Picture 4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97" y="3999346"/>
            <a:ext cx="2860039" cy="25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957454" y="2997200"/>
            <a:ext cx="2493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(</a:t>
            </a:r>
            <a:r>
              <a:rPr lang="nl-BE" sz="1400" dirty="0" err="1"/>
              <a:t>Bouchet</a:t>
            </a:r>
            <a:r>
              <a:rPr lang="nl-BE" sz="1400" dirty="0"/>
              <a:t> et al., 2016)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26630" y="0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sp>
        <p:nvSpPr>
          <p:cNvPr id="11" name="Rechthoek 10"/>
          <p:cNvSpPr/>
          <p:nvPr/>
        </p:nvSpPr>
        <p:spPr>
          <a:xfrm>
            <a:off x="736052" y="1067526"/>
            <a:ext cx="5227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/>
              <a:t>Genetische variatie voor NUE: Koolzaad</a:t>
            </a:r>
          </a:p>
        </p:txBody>
      </p:sp>
    </p:spTree>
    <p:extLst>
      <p:ext uri="{BB962C8B-B14F-4D97-AF65-F5344CB8AC3E}">
        <p14:creationId xmlns:p14="http://schemas.microsoft.com/office/powerpoint/2010/main" val="328997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dirty="0" err="1"/>
              <a:t>Rhizosphere</a:t>
            </a:r>
            <a:r>
              <a:rPr lang="nl-BE" b="1" dirty="0"/>
              <a:t> </a:t>
            </a:r>
            <a:r>
              <a:rPr lang="nl-BE" b="1" dirty="0" err="1"/>
              <a:t>competence</a:t>
            </a:r>
            <a:r>
              <a:rPr lang="nl-BE" b="1" dirty="0"/>
              <a:t>: hogere NUE</a:t>
            </a:r>
          </a:p>
          <a:p>
            <a:pPr lvl="1"/>
            <a:r>
              <a:rPr lang="nl-BE" dirty="0"/>
              <a:t>PGPB en AMF ondersteunen nutriënten opname direct en indirect (bv. door wortelpathogenen beter te beheersen)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7291" y="0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60" y="3128526"/>
            <a:ext cx="3267832" cy="235384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93748" y="5760251"/>
            <a:ext cx="229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PGPB en P opname</a:t>
            </a:r>
          </a:p>
          <a:p>
            <a:r>
              <a:rPr lang="nl-BE" sz="1400" dirty="0"/>
              <a:t>(</a:t>
            </a:r>
            <a:r>
              <a:rPr lang="nl-BE" sz="1400" dirty="0" err="1"/>
              <a:t>Rengel</a:t>
            </a:r>
            <a:r>
              <a:rPr lang="nl-BE" sz="1400" dirty="0"/>
              <a:t> &amp; </a:t>
            </a:r>
            <a:r>
              <a:rPr lang="nl-BE" sz="1400" dirty="0" err="1"/>
              <a:t>Marschner</a:t>
            </a:r>
            <a:r>
              <a:rPr lang="nl-BE" sz="1400" dirty="0"/>
              <a:t>, 2005)</a:t>
            </a:r>
          </a:p>
        </p:txBody>
      </p:sp>
      <p:pic>
        <p:nvPicPr>
          <p:cNvPr id="4098" name="Picture 2" descr="Plant uptake and mycorrhizal uptake pathway. Plants can take up... |  Download Scientific Dia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44" y="3315854"/>
            <a:ext cx="2299274" cy="22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350326" y="5920509"/>
            <a:ext cx="250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AMF-plant interactie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134636" y="3105117"/>
            <a:ext cx="33066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Wat kan plantenveredeling betekenen?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Genotype plant bepaalt intensiteit van interactie!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Meenemen als criterium in veredelingsprogramma’s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Genen die interactie bepalen beschreven bij tarwe, tomaat, rijst,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Oude rassen/landrassen zouden een betere AMF kolonisatie hebben…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90134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7291" y="-27204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7" y="1332669"/>
            <a:ext cx="6623759" cy="529092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116947" y="809449"/>
            <a:ext cx="1071418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400" dirty="0"/>
              <a:t>Root</a:t>
            </a:r>
          </a:p>
          <a:p>
            <a:r>
              <a:rPr lang="nl-BE" sz="1400" dirty="0" err="1"/>
              <a:t>colonization</a:t>
            </a:r>
            <a:endParaRPr lang="nl-BE" sz="1400" dirty="0"/>
          </a:p>
        </p:txBody>
      </p:sp>
      <p:sp>
        <p:nvSpPr>
          <p:cNvPr id="7" name="Pijl-omlaag 6"/>
          <p:cNvSpPr/>
          <p:nvPr/>
        </p:nvSpPr>
        <p:spPr>
          <a:xfrm>
            <a:off x="5458691" y="1332669"/>
            <a:ext cx="341745" cy="320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360218" y="928905"/>
            <a:ext cx="1403927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AMF- tarwe</a:t>
            </a:r>
          </a:p>
        </p:txBody>
      </p:sp>
      <p:pic>
        <p:nvPicPr>
          <p:cNvPr id="6148" name="Picture 4" descr="Root flavonoids are related to enhanced AMF colonization of an invasive 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964" y="1653309"/>
            <a:ext cx="2419927" cy="24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nk staining of AMF root colonization (Walker, 2005). (A)... | Download  Scientific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70" y="4250170"/>
            <a:ext cx="2941759" cy="26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0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Concurrentiekracht t.a.v. onkruiden en mechanische onkruidbestrijding</a:t>
            </a:r>
          </a:p>
          <a:p>
            <a:pPr marL="457200" lvl="1" indent="0">
              <a:buNone/>
            </a:pPr>
            <a:endParaRPr lang="nl-B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6630" y="0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43" y="3248423"/>
            <a:ext cx="4251066" cy="35960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930399" y="2844800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/>
              <a:t>Lemerle</a:t>
            </a:r>
            <a:r>
              <a:rPr lang="nl-BE" sz="1600" dirty="0"/>
              <a:t> et al. (2001): verschillen in onkruidconcurrentie tussen tarwe</a:t>
            </a:r>
          </a:p>
        </p:txBody>
      </p:sp>
      <p:graphicFrame>
        <p:nvGraphicFramePr>
          <p:cNvPr id="8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71084"/>
              </p:ext>
            </p:extLst>
          </p:nvPr>
        </p:nvGraphicFramePr>
        <p:xfrm>
          <a:off x="6433824" y="3568925"/>
          <a:ext cx="4326539" cy="2941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Document" r:id="rId4" imgW="6230520" imgH="4237560" progId="Word.Document.8">
                  <p:embed/>
                </p:oleObj>
              </mc:Choice>
              <mc:Fallback>
                <p:oleObj name="Document" r:id="rId4" imgW="6230520" imgH="4237560" progId="Word.Document.8">
                  <p:embed/>
                  <p:pic>
                    <p:nvPicPr>
                      <p:cNvPr id="4" name="Object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824" y="3568925"/>
                        <a:ext cx="4326539" cy="294178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6638984" y="2949562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Bladstand en onkruidbeheersing bij biet</a:t>
            </a:r>
          </a:p>
        </p:txBody>
      </p:sp>
    </p:spTree>
    <p:extLst>
      <p:ext uri="{BB962C8B-B14F-4D97-AF65-F5344CB8AC3E}">
        <p14:creationId xmlns:p14="http://schemas.microsoft.com/office/powerpoint/2010/main" val="350432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6309" y="1458782"/>
            <a:ext cx="4445000" cy="4351338"/>
          </a:xfrm>
        </p:spPr>
        <p:txBody>
          <a:bodyPr/>
          <a:lstStyle/>
          <a:p>
            <a:r>
              <a:rPr lang="nl-BE" b="1" dirty="0"/>
              <a:t>Concurrentiekracht t.a.v. onkruiden en mechanische onkruidbestrijding</a:t>
            </a:r>
            <a:endParaRPr lang="nl-BE" dirty="0"/>
          </a:p>
          <a:p>
            <a:pPr lvl="1"/>
            <a:r>
              <a:rPr lang="nl-BE" dirty="0" err="1"/>
              <a:t>Allelopathie</a:t>
            </a:r>
            <a:r>
              <a:rPr lang="nl-BE" dirty="0"/>
              <a:t> als mogelijke piste?</a:t>
            </a:r>
          </a:p>
          <a:p>
            <a:pPr lvl="2"/>
            <a:r>
              <a:rPr lang="nl-BE" dirty="0"/>
              <a:t>Zoeken naar genotypische verschillen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6630" y="0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555" y="3360530"/>
            <a:ext cx="3820955" cy="264455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756" y="3071032"/>
            <a:ext cx="3055716" cy="322354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601527" y="1799840"/>
            <a:ext cx="287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Wu</a:t>
            </a:r>
            <a:r>
              <a:rPr lang="nl-BE" dirty="0"/>
              <a:t> et al. (2000): </a:t>
            </a:r>
            <a:r>
              <a:rPr lang="nl-BE" dirty="0" err="1"/>
              <a:t>allelopathisch</a:t>
            </a:r>
            <a:r>
              <a:rPr lang="nl-BE" dirty="0"/>
              <a:t> effect tarwe </a:t>
            </a:r>
            <a:r>
              <a:rPr lang="nl-BE" dirty="0" err="1"/>
              <a:t>genotypes</a:t>
            </a:r>
            <a:r>
              <a:rPr lang="nl-BE" dirty="0"/>
              <a:t> t.a.v. </a:t>
            </a:r>
            <a:r>
              <a:rPr lang="nl-BE" i="1" dirty="0" err="1"/>
              <a:t>Lolium</a:t>
            </a:r>
            <a:r>
              <a:rPr lang="nl-BE" i="1" dirty="0"/>
              <a:t> </a:t>
            </a:r>
            <a:r>
              <a:rPr lang="nl-BE" i="1" dirty="0" err="1"/>
              <a:t>rigidum</a:t>
            </a:r>
            <a:endParaRPr lang="nl-BE" dirty="0"/>
          </a:p>
        </p:txBody>
      </p:sp>
      <p:pic>
        <p:nvPicPr>
          <p:cNvPr id="9218" name="Picture 2" descr="PDF] Research Progress on the use of Plant Allelopathy in Agriculture and  the Physiological and Ecological Mechanisms of Allelopathy | Semantic  Schol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3" y="4153076"/>
            <a:ext cx="2936878" cy="24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93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6309" y="1458782"/>
            <a:ext cx="8130310" cy="4351338"/>
          </a:xfrm>
        </p:spPr>
        <p:txBody>
          <a:bodyPr/>
          <a:lstStyle/>
          <a:p>
            <a:r>
              <a:rPr lang="nl-BE" b="1" dirty="0"/>
              <a:t>Concurrentiekracht t.a.v. onkruiden</a:t>
            </a:r>
            <a:endParaRPr lang="nl-BE" dirty="0"/>
          </a:p>
          <a:p>
            <a:pPr lvl="1"/>
            <a:r>
              <a:rPr lang="nl-BE" dirty="0" err="1"/>
              <a:t>Allelopathie</a:t>
            </a:r>
            <a:r>
              <a:rPr lang="nl-BE" dirty="0"/>
              <a:t> als mogelijke piste?</a:t>
            </a:r>
          </a:p>
          <a:p>
            <a:pPr lvl="1"/>
            <a:r>
              <a:rPr lang="nl-BE" dirty="0"/>
              <a:t>Wat met selectie naar </a:t>
            </a:r>
            <a:r>
              <a:rPr lang="nl-BE" dirty="0" err="1"/>
              <a:t>Brassica</a:t>
            </a:r>
            <a:r>
              <a:rPr lang="nl-BE" dirty="0"/>
              <a:t> species met hoger </a:t>
            </a:r>
            <a:r>
              <a:rPr lang="nl-BE" dirty="0" err="1"/>
              <a:t>glucosinolaat</a:t>
            </a:r>
            <a:r>
              <a:rPr lang="nl-BE" dirty="0"/>
              <a:t> gehalte? </a:t>
            </a:r>
          </a:p>
          <a:p>
            <a:pPr lvl="2"/>
            <a:r>
              <a:rPr lang="nl-BE" dirty="0"/>
              <a:t>In te zetten als ‘cover </a:t>
            </a:r>
            <a:r>
              <a:rPr lang="nl-BE" dirty="0" err="1"/>
              <a:t>crop</a:t>
            </a:r>
            <a:r>
              <a:rPr lang="nl-BE" dirty="0"/>
              <a:t>’ onkruidbestrijdingssysteem in rotatie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6630" y="0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10242" name="Picture 2" descr="The glucosinolate-myrosinase system. (A) Biologically inactive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9" y="4374807"/>
            <a:ext cx="5654099" cy="20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3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82" y="232257"/>
            <a:ext cx="4867213" cy="662574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259782" y="1403927"/>
            <a:ext cx="328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 Cauwer et al. (2019): effect van </a:t>
            </a:r>
            <a:r>
              <a:rPr lang="nl-BE" i="1" dirty="0" err="1"/>
              <a:t>Brassica</a:t>
            </a:r>
            <a:r>
              <a:rPr lang="nl-BE" i="1" dirty="0"/>
              <a:t> </a:t>
            </a:r>
            <a:r>
              <a:rPr lang="nl-BE" i="1" dirty="0" err="1"/>
              <a:t>juncea</a:t>
            </a:r>
            <a:r>
              <a:rPr lang="nl-BE" dirty="0"/>
              <a:t> op kieming van onkruidzaden</a:t>
            </a:r>
          </a:p>
        </p:txBody>
      </p:sp>
    </p:spTree>
    <p:extLst>
      <p:ext uri="{BB962C8B-B14F-4D97-AF65-F5344CB8AC3E}">
        <p14:creationId xmlns:p14="http://schemas.microsoft.com/office/powerpoint/2010/main" val="408501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Resistentie tegen ziekten en plagen</a:t>
            </a:r>
          </a:p>
          <a:p>
            <a:pPr lvl="1"/>
            <a:r>
              <a:rPr lang="nl-BE" dirty="0" err="1"/>
              <a:t>Monogeen</a:t>
            </a:r>
            <a:r>
              <a:rPr lang="nl-BE" dirty="0"/>
              <a:t> vs. polygeen</a:t>
            </a:r>
          </a:p>
          <a:p>
            <a:pPr lvl="1"/>
            <a:r>
              <a:rPr lang="nl-BE" dirty="0"/>
              <a:t>Non host </a:t>
            </a:r>
            <a:r>
              <a:rPr lang="nl-BE" dirty="0" err="1"/>
              <a:t>resistance</a:t>
            </a:r>
            <a:r>
              <a:rPr lang="nl-BE" dirty="0"/>
              <a:t>: resistentie tegen alle vormen van het pathogeen (vaak te interpreteren als pathogeen is niet in staat om sporen te vormen)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r>
              <a:rPr lang="nl-BE" dirty="0"/>
              <a:t>Diversiteit in variëteit van resistentiegenen: </a:t>
            </a:r>
            <a:r>
              <a:rPr lang="nl-BE" dirty="0" err="1"/>
              <a:t>multilijn</a:t>
            </a:r>
            <a:r>
              <a:rPr lang="nl-BE" dirty="0"/>
              <a:t> cultivars of </a:t>
            </a:r>
            <a:r>
              <a:rPr lang="nl-BE" dirty="0" err="1"/>
              <a:t>composite</a:t>
            </a:r>
            <a:r>
              <a:rPr lang="nl-BE" dirty="0"/>
              <a:t> crosses of OPV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6630" y="0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11268" name="Picture 4" descr="Genetics and molecular mechanisms of resistance to powdery mildews in  tomato (Solanum lycopersicum) and its wild relatives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595976"/>
            <a:ext cx="6296025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4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121073" cy="4351338"/>
          </a:xfrm>
        </p:spPr>
        <p:txBody>
          <a:bodyPr>
            <a:normAutofit/>
          </a:bodyPr>
          <a:lstStyle/>
          <a:p>
            <a:r>
              <a:rPr lang="nl-BE" dirty="0"/>
              <a:t>95% van de variëteiten in biologische landbouw zijn afkomstig uit conventionele veredelingsprogramma’s:</a:t>
            </a:r>
          </a:p>
          <a:p>
            <a:pPr lvl="1"/>
            <a:r>
              <a:rPr lang="nl-BE" dirty="0"/>
              <a:t>geselecteerd bij bv. hoge input van minerale meststoffen en inzet van herbiciden</a:t>
            </a:r>
          </a:p>
          <a:p>
            <a:pPr lvl="1"/>
            <a:r>
              <a:rPr lang="nl-BE" dirty="0"/>
              <a:t>Voor agro-ecologie zijn echter volgende kenmerken belangrijk:</a:t>
            </a:r>
          </a:p>
          <a:p>
            <a:pPr lvl="2"/>
            <a:r>
              <a:rPr lang="nl-BE" dirty="0" err="1"/>
              <a:t>Nutrient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efficiency </a:t>
            </a:r>
          </a:p>
          <a:p>
            <a:pPr lvl="2"/>
            <a:r>
              <a:rPr lang="nl-BE" dirty="0"/>
              <a:t>Worteldiepte en -densiteit</a:t>
            </a:r>
          </a:p>
          <a:p>
            <a:pPr lvl="2"/>
            <a:r>
              <a:rPr lang="nl-BE" dirty="0"/>
              <a:t>Hoge concurrentiekracht tegen onkruiden</a:t>
            </a:r>
          </a:p>
          <a:p>
            <a:pPr lvl="2"/>
            <a:r>
              <a:rPr lang="nl-BE" dirty="0"/>
              <a:t>Weerstand tegen mechanische onkruidbestrijding</a:t>
            </a:r>
          </a:p>
          <a:p>
            <a:pPr lvl="2"/>
            <a:r>
              <a:rPr lang="nl-BE" dirty="0"/>
              <a:t>Ziekte- en plaagresistentie</a:t>
            </a:r>
          </a:p>
          <a:p>
            <a:pPr lvl="2"/>
            <a:r>
              <a:rPr lang="nl-BE" dirty="0"/>
              <a:t>…</a:t>
            </a:r>
          </a:p>
          <a:p>
            <a:endParaRPr lang="nl-B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/>
              <a:t>Conventionele landbouw vs. agro-ecologie: is een verschillend kader nodig voor plantenveredelaars? </a:t>
            </a:r>
          </a:p>
        </p:txBody>
      </p:sp>
      <p:pic>
        <p:nvPicPr>
          <p:cNvPr id="12290" name="Picture 2" descr="Root Develop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5" b="11913"/>
          <a:stretch/>
        </p:blipFill>
        <p:spPr bwMode="auto">
          <a:xfrm>
            <a:off x="9837255" y="2299854"/>
            <a:ext cx="2262382" cy="18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273" y="4328658"/>
            <a:ext cx="3140364" cy="22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52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121373" y="853644"/>
            <a:ext cx="6929437" cy="1143000"/>
          </a:xfrm>
        </p:spPr>
        <p:txBody>
          <a:bodyPr>
            <a:normAutofit/>
          </a:bodyPr>
          <a:lstStyle/>
          <a:p>
            <a:r>
              <a:rPr lang="nl-BE" altLang="en-US" sz="2000" b="1" dirty="0"/>
              <a:t>R-</a:t>
            </a:r>
            <a:r>
              <a:rPr lang="nl-BE" altLang="en-US" sz="2000" b="1" dirty="0" err="1"/>
              <a:t>genes</a:t>
            </a:r>
            <a:r>
              <a:rPr lang="nl-BE" altLang="en-US" sz="2000" b="1" dirty="0"/>
              <a:t> </a:t>
            </a:r>
            <a:r>
              <a:rPr lang="nl-BE" altLang="en-US" sz="2000" b="1" dirty="0" err="1"/>
              <a:t>for</a:t>
            </a:r>
            <a:r>
              <a:rPr lang="nl-BE" altLang="en-US" sz="2000" b="1" dirty="0"/>
              <a:t> late </a:t>
            </a:r>
            <a:r>
              <a:rPr lang="nl-BE" altLang="en-US" sz="2000" b="1" dirty="0" err="1"/>
              <a:t>blight</a:t>
            </a:r>
            <a:r>
              <a:rPr lang="nl-BE" altLang="en-US" sz="2000" b="1" dirty="0"/>
              <a:t>: aardappelziekte als case studie: WUR studie</a:t>
            </a:r>
          </a:p>
        </p:txBody>
      </p:sp>
      <p:sp>
        <p:nvSpPr>
          <p:cNvPr id="34819" name="Tijdelijke aanduiding voor dianumm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B66EFE-BD3D-411D-BA79-1CBD6A324CD0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4" y="1935163"/>
            <a:ext cx="4643437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2663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/>
              <a:t>Kenmerken en genetische bronnen</a:t>
            </a:r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29" y="1935163"/>
            <a:ext cx="2991715" cy="33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5884429" y="5559425"/>
            <a:ext cx="457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Trebuchet MS" panose="020B0603020202020204" pitchFamily="34" charset="0"/>
              </a:rPr>
              <a:t> 5,000 genotypes were tested and DNA fingerprinted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Trebuchet MS" panose="020B0603020202020204" pitchFamily="34" charset="0"/>
              </a:rPr>
              <a:t>1,677 genotypes showed resistance in vitro screen</a:t>
            </a:r>
          </a:p>
        </p:txBody>
      </p:sp>
      <p:pic>
        <p:nvPicPr>
          <p:cNvPr id="11" name="Picture 5" descr="P7130159 nat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31" y="1310626"/>
            <a:ext cx="2095469" cy="16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7110061 pop7442 in bak 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31" y="3240255"/>
            <a:ext cx="2095469" cy="14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8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524001" y="6245225"/>
            <a:ext cx="7858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600786-42DA-4156-91CA-543B0045B6E6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53" y="1643063"/>
            <a:ext cx="6710261" cy="503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3466" y="147781"/>
            <a:ext cx="1781751" cy="237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Rechte verbindingslijn met pijl 7"/>
          <p:cNvCxnSpPr/>
          <p:nvPr/>
        </p:nvCxnSpPr>
        <p:spPr>
          <a:xfrm flipV="1">
            <a:off x="5735782" y="1145309"/>
            <a:ext cx="4689332" cy="232756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2" y="845437"/>
            <a:ext cx="2512723" cy="334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 txBox="1">
            <a:spLocks/>
          </p:cNvSpPr>
          <p:nvPr/>
        </p:nvSpPr>
        <p:spPr>
          <a:xfrm>
            <a:off x="2671011" y="195263"/>
            <a:ext cx="7823777" cy="1447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en-US" dirty="0" err="1"/>
              <a:t>Which</a:t>
            </a:r>
            <a:r>
              <a:rPr lang="nl-BE" altLang="en-US" dirty="0"/>
              <a:t> R </a:t>
            </a:r>
            <a:r>
              <a:rPr lang="nl-BE" altLang="en-US" dirty="0" err="1"/>
              <a:t>genes</a:t>
            </a:r>
            <a:r>
              <a:rPr lang="nl-BE" altLang="en-US" dirty="0"/>
              <a:t> are </a:t>
            </a:r>
            <a:r>
              <a:rPr lang="nl-BE" altLang="en-US" dirty="0" err="1"/>
              <a:t>still</a:t>
            </a:r>
            <a:r>
              <a:rPr lang="nl-BE" altLang="en-US" dirty="0"/>
              <a:t> </a:t>
            </a:r>
            <a:r>
              <a:rPr lang="nl-BE" altLang="en-US" dirty="0" err="1"/>
              <a:t>usable</a:t>
            </a:r>
            <a:r>
              <a:rPr lang="nl-BE" altLang="en-US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05001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33576"/>
            <a:ext cx="592931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kstvak 4"/>
          <p:cNvSpPr txBox="1">
            <a:spLocks noChangeArrowheads="1"/>
          </p:cNvSpPr>
          <p:nvPr/>
        </p:nvSpPr>
        <p:spPr bwMode="auto">
          <a:xfrm>
            <a:off x="7667625" y="5786439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en-US" sz="2800" b="1" i="1"/>
              <a:t>Rpi blb 2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5595939" y="6000750"/>
            <a:ext cx="2071687" cy="357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rot="5400000" flipH="1" flipV="1">
            <a:off x="7239794" y="4571206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1785939"/>
            <a:ext cx="2189163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4" y="3929063"/>
            <a:ext cx="2173287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176242" y="2329016"/>
            <a:ext cx="134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Carola</a:t>
            </a:r>
          </a:p>
        </p:txBody>
      </p:sp>
      <p:sp>
        <p:nvSpPr>
          <p:cNvPr id="5" name="Pijl-rechts 4"/>
          <p:cNvSpPr/>
          <p:nvPr/>
        </p:nvSpPr>
        <p:spPr>
          <a:xfrm rot="19406923">
            <a:off x="5957527" y="2768323"/>
            <a:ext cx="554109" cy="178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712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021945" cy="4351338"/>
          </a:xfrm>
        </p:spPr>
        <p:txBody>
          <a:bodyPr/>
          <a:lstStyle/>
          <a:p>
            <a:r>
              <a:rPr lang="nl-BE" dirty="0"/>
              <a:t>Breeding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intercropping</a:t>
            </a:r>
            <a:endParaRPr lang="nl-BE" dirty="0"/>
          </a:p>
          <a:p>
            <a:pPr lvl="1"/>
            <a:r>
              <a:rPr lang="nl-BE" dirty="0"/>
              <a:t>Waarmee rekening houden:</a:t>
            </a:r>
          </a:p>
          <a:p>
            <a:pPr lvl="2"/>
            <a:r>
              <a:rPr lang="nl-BE" dirty="0"/>
              <a:t>Welke </a:t>
            </a:r>
            <a:r>
              <a:rPr lang="nl-BE" dirty="0" err="1"/>
              <a:t>teelttechnische</a:t>
            </a:r>
            <a:r>
              <a:rPr lang="nl-BE" dirty="0"/>
              <a:t> maatregelen nemen om te komen tot een goede beoordeling</a:t>
            </a:r>
          </a:p>
          <a:p>
            <a:pPr lvl="2"/>
            <a:r>
              <a:rPr lang="nl-BE" dirty="0"/>
              <a:t>Testers: bv. Granen-erwten mengteelt: zoek gepaste testers van graanspecies die voldoende vroeg zijn!</a:t>
            </a:r>
          </a:p>
          <a:p>
            <a:pPr lvl="2"/>
            <a:r>
              <a:rPr lang="nl-BE" dirty="0"/>
              <a:t>Welke parameters zijn belangrijk:  bv. fenotypische eigenschappen als bladstand, ziekte- en plaagtolerantie, verhouding korrels van beide species bij oogst, ….</a:t>
            </a:r>
          </a:p>
          <a:p>
            <a:pPr lvl="2"/>
            <a:r>
              <a:rPr lang="nl-BE" dirty="0"/>
              <a:t>Standaardprotocollen!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279" y="741481"/>
            <a:ext cx="2615878" cy="29920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84" y="4109893"/>
            <a:ext cx="2986268" cy="23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77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Veredelingsmethoden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7363" y="1446934"/>
            <a:ext cx="10515600" cy="4351338"/>
          </a:xfrm>
        </p:spPr>
        <p:txBody>
          <a:bodyPr/>
          <a:lstStyle/>
          <a:p>
            <a:r>
              <a:rPr lang="nl-BE" b="1" dirty="0" err="1"/>
              <a:t>Composite</a:t>
            </a:r>
            <a:r>
              <a:rPr lang="nl-BE" b="1" dirty="0"/>
              <a:t> crosses </a:t>
            </a:r>
            <a:r>
              <a:rPr lang="nl-BE" b="1" dirty="0" err="1"/>
              <a:t>population</a:t>
            </a:r>
            <a:r>
              <a:rPr lang="nl-BE" dirty="0"/>
              <a:t>: </a:t>
            </a:r>
            <a:r>
              <a:rPr lang="nl-BE" dirty="0" err="1"/>
              <a:t>evolutionary</a:t>
            </a:r>
            <a:r>
              <a:rPr lang="nl-BE" dirty="0"/>
              <a:t> </a:t>
            </a:r>
            <a:r>
              <a:rPr lang="nl-BE" dirty="0" err="1"/>
              <a:t>breeding</a:t>
            </a:r>
            <a:r>
              <a:rPr lang="nl-BE" dirty="0"/>
              <a:t>, pre-</a:t>
            </a:r>
            <a:r>
              <a:rPr lang="nl-BE" dirty="0" err="1"/>
              <a:t>breeding</a:t>
            </a:r>
            <a:r>
              <a:rPr lang="nl-BE" dirty="0"/>
              <a:t>, </a:t>
            </a:r>
            <a:r>
              <a:rPr lang="nl-BE" dirty="0" err="1"/>
              <a:t>population</a:t>
            </a:r>
            <a:r>
              <a:rPr lang="nl-BE" dirty="0"/>
              <a:t> maintenance, …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82" y="2281675"/>
            <a:ext cx="6829063" cy="445625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56309" y="2512291"/>
            <a:ext cx="116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COBRA project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508" y="3546996"/>
            <a:ext cx="3356658" cy="22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9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Genetische variatie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00338" y="2276475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dirty="0"/>
              <a:t>Over </a:t>
            </a:r>
            <a:r>
              <a:rPr lang="fr-BE" altLang="nl-BE" sz="2000" dirty="0" err="1"/>
              <a:t>welke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genetische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variabiliteit</a:t>
            </a:r>
            <a:r>
              <a:rPr lang="fr-BE" altLang="nl-BE" sz="2000" dirty="0"/>
              <a:t> </a:t>
            </a:r>
            <a:r>
              <a:rPr lang="fr-BE" altLang="nl-BE" sz="2000" dirty="0" err="1"/>
              <a:t>bezit</a:t>
            </a:r>
            <a:r>
              <a:rPr lang="fr-BE" altLang="nl-BE" sz="2000" dirty="0"/>
              <a:t> de </a:t>
            </a:r>
            <a:r>
              <a:rPr lang="fr-BE" altLang="nl-BE" sz="2000" dirty="0" err="1"/>
              <a:t>veredelaar</a:t>
            </a:r>
            <a:r>
              <a:rPr lang="fr-BE" altLang="nl-BE" sz="2000" dirty="0"/>
              <a:t> 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Landrassen</a:t>
            </a:r>
            <a:r>
              <a:rPr lang="fr-BE" altLang="nl-BE" sz="1800" dirty="0"/>
              <a:t>                           </a:t>
            </a:r>
            <a:r>
              <a:rPr lang="fr-BE" altLang="nl-BE" sz="1800" dirty="0" err="1">
                <a:solidFill>
                  <a:schemeClr val="hlink"/>
                </a:solidFill>
              </a:rPr>
              <a:t>door</a:t>
            </a:r>
            <a:r>
              <a:rPr lang="fr-BE" altLang="nl-BE" sz="1800" dirty="0">
                <a:solidFill>
                  <a:schemeClr val="hlink"/>
                </a:solidFill>
              </a:rPr>
              <a:t> </a:t>
            </a:r>
            <a:r>
              <a:rPr lang="fr-BE" altLang="nl-BE" sz="1800" dirty="0" err="1">
                <a:solidFill>
                  <a:schemeClr val="hlink"/>
                </a:solidFill>
              </a:rPr>
              <a:t>kruising</a:t>
            </a:r>
            <a:endParaRPr lang="fr-BE" altLang="nl-BE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Bestaande</a:t>
            </a:r>
            <a:r>
              <a:rPr lang="fr-BE" altLang="nl-BE" sz="1800" dirty="0"/>
              <a:t> en </a:t>
            </a:r>
            <a:r>
              <a:rPr lang="fr-BE" altLang="nl-BE" sz="1800" dirty="0" err="1"/>
              <a:t>oude</a:t>
            </a:r>
            <a:r>
              <a:rPr lang="fr-BE" altLang="nl-BE" sz="1800" dirty="0"/>
              <a:t> cultivars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Verwante</a:t>
            </a:r>
            <a:r>
              <a:rPr lang="fr-BE" altLang="nl-BE" sz="1800" dirty="0"/>
              <a:t> (</a:t>
            </a:r>
            <a:r>
              <a:rPr lang="fr-BE" altLang="nl-BE" sz="1800" dirty="0" err="1"/>
              <a:t>wilde</a:t>
            </a:r>
            <a:r>
              <a:rPr lang="fr-BE" altLang="nl-BE" sz="1800" dirty="0"/>
              <a:t>) </a:t>
            </a:r>
            <a:r>
              <a:rPr lang="fr-BE" altLang="nl-BE" sz="1800" dirty="0" err="1"/>
              <a:t>soorten</a:t>
            </a:r>
            <a:r>
              <a:rPr lang="fr-BE" altLang="nl-BE" sz="1800" dirty="0"/>
              <a:t>        </a:t>
            </a:r>
            <a:r>
              <a:rPr lang="fr-BE" altLang="nl-BE" sz="1800" dirty="0" err="1">
                <a:solidFill>
                  <a:schemeClr val="hlink"/>
                </a:solidFill>
              </a:rPr>
              <a:t>door</a:t>
            </a:r>
            <a:r>
              <a:rPr lang="fr-BE" altLang="nl-BE" sz="1800" dirty="0">
                <a:solidFill>
                  <a:schemeClr val="hlink"/>
                </a:solidFill>
              </a:rPr>
              <a:t> </a:t>
            </a:r>
            <a:r>
              <a:rPr lang="fr-BE" altLang="nl-BE" sz="1800" dirty="0" err="1">
                <a:solidFill>
                  <a:schemeClr val="hlink"/>
                </a:solidFill>
              </a:rPr>
              <a:t>kruising</a:t>
            </a:r>
            <a:r>
              <a:rPr lang="fr-BE" altLang="nl-BE" sz="1800" dirty="0">
                <a:solidFill>
                  <a:schemeClr val="hlink"/>
                </a:solidFill>
              </a:rPr>
              <a:t> + </a:t>
            </a:r>
            <a:r>
              <a:rPr lang="fr-BE" altLang="nl-BE" sz="1800" dirty="0" err="1">
                <a:solidFill>
                  <a:schemeClr val="hlink"/>
                </a:solidFill>
              </a:rPr>
              <a:t>hulptechnieken</a:t>
            </a:r>
            <a:endParaRPr lang="fr-BE" altLang="nl-BE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dirty="0" err="1"/>
              <a:t>Andere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bronnen</a:t>
            </a:r>
            <a:r>
              <a:rPr lang="fr-BE" altLang="nl-BE" sz="2000" dirty="0"/>
              <a:t> van </a:t>
            </a:r>
            <a:r>
              <a:rPr lang="fr-BE" altLang="nl-BE" sz="2000" dirty="0" err="1"/>
              <a:t>genetische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variatie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zijn</a:t>
            </a:r>
            <a:r>
              <a:rPr lang="fr-BE" altLang="nl-BE" sz="2000" dirty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Mutaties</a:t>
            </a:r>
            <a:r>
              <a:rPr lang="fr-BE" altLang="nl-BE" sz="1800" dirty="0"/>
              <a:t> </a:t>
            </a:r>
            <a:r>
              <a:rPr lang="fr-BE" altLang="nl-BE" sz="1800" dirty="0" err="1"/>
              <a:t>b.v</a:t>
            </a:r>
            <a:r>
              <a:rPr lang="fr-BE" altLang="nl-BE" sz="1800" dirty="0"/>
              <a:t>. </a:t>
            </a:r>
            <a:r>
              <a:rPr lang="fr-BE" altLang="nl-BE" sz="1800" dirty="0" err="1"/>
              <a:t>sporten</a:t>
            </a:r>
            <a:endParaRPr lang="fr-BE" altLang="nl-BE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Somatoklonale</a:t>
            </a:r>
            <a:r>
              <a:rPr lang="fr-BE" altLang="nl-BE" sz="1800" dirty="0"/>
              <a:t> </a:t>
            </a:r>
            <a:r>
              <a:rPr lang="fr-BE" altLang="nl-BE" sz="1800" dirty="0" err="1"/>
              <a:t>variatie</a:t>
            </a:r>
            <a:endParaRPr lang="fr-BE" altLang="nl-BE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Mutatie</a:t>
            </a:r>
            <a:r>
              <a:rPr lang="fr-BE" altLang="nl-BE" sz="1800" dirty="0"/>
              <a:t> </a:t>
            </a:r>
            <a:r>
              <a:rPr lang="fr-BE" altLang="nl-BE" sz="1800" dirty="0" err="1"/>
              <a:t>inductie</a:t>
            </a:r>
            <a:endParaRPr lang="fr-BE" altLang="nl-BE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Chromosoommutaties</a:t>
            </a:r>
            <a:endParaRPr lang="fr-BE" altLang="nl-BE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800" dirty="0" err="1"/>
              <a:t>Polyploïdisatie</a:t>
            </a:r>
            <a:endParaRPr lang="fr-BE" altLang="nl-BE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dirty="0" err="1"/>
              <a:t>Veredelingsprogramma’s</a:t>
            </a:r>
            <a:r>
              <a:rPr lang="fr-BE" altLang="nl-BE" sz="2000" dirty="0"/>
              <a:t> </a:t>
            </a:r>
            <a:r>
              <a:rPr lang="fr-BE" altLang="nl-BE" sz="2000" dirty="0" err="1"/>
              <a:t>leggen</a:t>
            </a:r>
            <a:r>
              <a:rPr lang="fr-BE" altLang="nl-BE" sz="2000" dirty="0"/>
              <a:t> </a:t>
            </a:r>
            <a:r>
              <a:rPr lang="fr-BE" altLang="nl-BE" sz="2000" dirty="0" err="1"/>
              <a:t>steeds</a:t>
            </a:r>
            <a:r>
              <a:rPr lang="fr-BE" altLang="nl-BE" sz="2000" dirty="0"/>
              <a:t> </a:t>
            </a:r>
            <a:r>
              <a:rPr lang="fr-BE" altLang="nl-BE" sz="2000" dirty="0" err="1"/>
              <a:t>uitgebreide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collecties</a:t>
            </a:r>
            <a:r>
              <a:rPr lang="fr-BE" altLang="nl-BE" sz="2000" dirty="0"/>
              <a:t> </a:t>
            </a:r>
            <a:r>
              <a:rPr lang="fr-BE" altLang="nl-BE" sz="2000" dirty="0" err="1"/>
              <a:t>aan</a:t>
            </a:r>
            <a:endParaRPr lang="fr-BE" altLang="nl-BE" sz="2000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51204" name="AutoShape 4"/>
          <p:cNvSpPr>
            <a:spLocks/>
          </p:cNvSpPr>
          <p:nvPr/>
        </p:nvSpPr>
        <p:spPr bwMode="auto">
          <a:xfrm>
            <a:off x="6426201" y="2636839"/>
            <a:ext cx="144463" cy="504825"/>
          </a:xfrm>
          <a:prstGeom prst="rightBrace">
            <a:avLst>
              <a:gd name="adj1" fmla="val 74889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nl-BE" altLang="nl-BE" sz="2400">
              <a:solidFill>
                <a:srgbClr val="000000"/>
              </a:solidFill>
            </a:endParaRPr>
          </a:p>
        </p:txBody>
      </p:sp>
      <p:sp>
        <p:nvSpPr>
          <p:cNvPr id="51205" name="Rechthoek 1"/>
          <p:cNvSpPr>
            <a:spLocks noChangeArrowheads="1"/>
          </p:cNvSpPr>
          <p:nvPr/>
        </p:nvSpPr>
        <p:spPr bwMode="auto">
          <a:xfrm>
            <a:off x="4367214" y="4724401"/>
            <a:ext cx="119135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2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BE" altLang="nl-BE" sz="18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3226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pps.cimmyt.org/Research/economics/map/facts_trends/wft9596/Images/wft96fig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133600"/>
            <a:ext cx="8589962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kstvak 1"/>
          <p:cNvSpPr txBox="1">
            <a:spLocks noChangeArrowheads="1"/>
          </p:cNvSpPr>
          <p:nvPr/>
        </p:nvSpPr>
        <p:spPr bwMode="auto">
          <a:xfrm>
            <a:off x="3503614" y="836613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nl-BE" altLang="en-US" sz="2400" b="1">
                <a:solidFill>
                  <a:srgbClr val="000000"/>
                </a:solidFill>
              </a:rPr>
              <a:t>Landrassen tarwe</a:t>
            </a:r>
          </a:p>
        </p:txBody>
      </p:sp>
    </p:spTree>
    <p:extLst>
      <p:ext uri="{BB962C8B-B14F-4D97-AF65-F5344CB8AC3E}">
        <p14:creationId xmlns:p14="http://schemas.microsoft.com/office/powerpoint/2010/main" val="834119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altLang="nl-BE"/>
              <a:t>Genetische variatie</a:t>
            </a:r>
            <a:endParaRPr lang="nl-NL" altLang="nl-BE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2133600"/>
            <a:ext cx="7772400" cy="4114800"/>
          </a:xfrm>
        </p:spPr>
        <p:txBody>
          <a:bodyPr/>
          <a:lstStyle/>
          <a:p>
            <a:pPr eaLnBrk="1" hangingPunct="1"/>
            <a:r>
              <a:rPr lang="fr-BE" altLang="nl-BE"/>
              <a:t>Genenbanken:</a:t>
            </a:r>
          </a:p>
          <a:p>
            <a:pPr lvl="1" eaLnBrk="1" hangingPunct="1"/>
            <a:endParaRPr lang="nl-NL" altLang="nl-BE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1550988" y="2114551"/>
          <a:ext cx="8794750" cy="356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Document" r:id="rId3" imgW="5765548" imgH="1935550" progId="Word.Document.8">
                  <p:embed/>
                </p:oleObj>
              </mc:Choice>
              <mc:Fallback>
                <p:oleObj name="Document" r:id="rId3" imgW="5765548" imgH="1935550" progId="Word.Document.8">
                  <p:embed/>
                  <p:pic>
                    <p:nvPicPr>
                      <p:cNvPr id="532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2114551"/>
                        <a:ext cx="8794750" cy="356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3" name="Tekstvak 1"/>
          <p:cNvSpPr txBox="1">
            <a:spLocks noChangeArrowheads="1"/>
          </p:cNvSpPr>
          <p:nvPr/>
        </p:nvSpPr>
        <p:spPr bwMode="auto">
          <a:xfrm>
            <a:off x="1847850" y="5681664"/>
            <a:ext cx="80645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nl-BE" altLang="en-US" sz="2400">
                <a:solidFill>
                  <a:srgbClr val="000000"/>
                </a:solidFill>
              </a:rPr>
              <a:t>Svalbard global seed Vault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nl-BE" altLang="en-US" sz="2000">
                <a:solidFill>
                  <a:srgbClr val="000000"/>
                </a:solidFill>
              </a:rPr>
              <a:t>- wereldzaadbank</a:t>
            </a:r>
          </a:p>
        </p:txBody>
      </p:sp>
      <p:pic>
        <p:nvPicPr>
          <p:cNvPr id="53254" name="Picture 7" descr="Entrance to the Seed Vault (cropped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054601"/>
            <a:ext cx="2286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004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3181" y="1329748"/>
            <a:ext cx="10515600" cy="4351338"/>
          </a:xfrm>
        </p:spPr>
        <p:txBody>
          <a:bodyPr/>
          <a:lstStyle/>
          <a:p>
            <a:r>
              <a:rPr lang="nl-BE" b="1" dirty="0"/>
              <a:t>CCP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b="1" dirty="0"/>
              <a:t>Veredelingsmethoden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" y="1914394"/>
            <a:ext cx="4774529" cy="291673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67319" y="4962292"/>
            <a:ext cx="3786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 err="1"/>
              <a:t>Cycling</a:t>
            </a:r>
            <a:r>
              <a:rPr lang="nl-BE" b="1" dirty="0"/>
              <a:t> </a:t>
            </a:r>
            <a:r>
              <a:rPr lang="nl-BE" b="1" dirty="0" err="1"/>
              <a:t>breeding</a:t>
            </a:r>
            <a:r>
              <a:rPr lang="nl-BE" b="1" dirty="0"/>
              <a:t> door verandering van milieu: streven naar een brede adaptatie capaciteit (</a:t>
            </a:r>
            <a:r>
              <a:rPr lang="nl-BE" b="1" dirty="0" err="1"/>
              <a:t>climate</a:t>
            </a:r>
            <a:r>
              <a:rPr lang="nl-BE" b="1" dirty="0"/>
              <a:t>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/>
              <a:t>Per milieu eventueel een stabiele maar heterogene populatie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256" y="4371635"/>
            <a:ext cx="3032567" cy="232651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8552873" y="6122530"/>
            <a:ext cx="877454" cy="37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CCP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0261600" y="5320145"/>
            <a:ext cx="120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Ouder variëteiten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564946" y="1506022"/>
            <a:ext cx="114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Diversiteit</a:t>
            </a:r>
          </a:p>
        </p:txBody>
      </p:sp>
      <p:sp>
        <p:nvSpPr>
          <p:cNvPr id="13" name="Pijl-omlaag 12"/>
          <p:cNvSpPr/>
          <p:nvPr/>
        </p:nvSpPr>
        <p:spPr>
          <a:xfrm rot="10800000">
            <a:off x="8545754" y="3939718"/>
            <a:ext cx="628073" cy="863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46" y="1995790"/>
            <a:ext cx="3217762" cy="18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49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92" y="2450238"/>
            <a:ext cx="6759615" cy="434050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b="1" dirty="0"/>
              <a:t>Veredelingsmethoden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11200" y="1570182"/>
            <a:ext cx="263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CCP</a:t>
            </a:r>
          </a:p>
        </p:txBody>
      </p:sp>
    </p:spTree>
    <p:extLst>
      <p:ext uri="{BB962C8B-B14F-4D97-AF65-F5344CB8AC3E}">
        <p14:creationId xmlns:p14="http://schemas.microsoft.com/office/powerpoint/2010/main" val="209324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Is er dan geen gemeenschappelijke basis tussen plantenveredeling voor agro-ecologie en conventionele landbouw? </a:t>
            </a:r>
            <a:r>
              <a:rPr lang="nl-BE" dirty="0">
                <a:sym typeface="Wingdings" panose="05000000000000000000" pitchFamily="2" charset="2"/>
              </a:rPr>
              <a:t> JAWEL, denk maar aan</a:t>
            </a:r>
            <a:endParaRPr lang="nl-BE" dirty="0"/>
          </a:p>
          <a:p>
            <a:pPr lvl="1"/>
            <a:r>
              <a:rPr lang="nl-BE" dirty="0"/>
              <a:t>Ziekte- en plaagresistentie/tolerantie</a:t>
            </a:r>
          </a:p>
          <a:p>
            <a:pPr lvl="1"/>
            <a:r>
              <a:rPr lang="nl-BE" dirty="0"/>
              <a:t>Kwaliteit</a:t>
            </a:r>
          </a:p>
          <a:p>
            <a:pPr lvl="1"/>
            <a:r>
              <a:rPr lang="nl-BE" dirty="0"/>
              <a:t>Resistentie tegen abiotische stress</a:t>
            </a:r>
          </a:p>
          <a:p>
            <a:pPr lvl="1"/>
            <a:r>
              <a:rPr lang="nl-BE" dirty="0"/>
              <a:t>…</a:t>
            </a:r>
          </a:p>
          <a:p>
            <a:r>
              <a:rPr lang="nl-BE" dirty="0"/>
              <a:t>Bovendien: EU green deal en klimaatwijziging laten conventionele plantenveredeling meer opschuiven in de richting van agro-ecologie</a:t>
            </a:r>
          </a:p>
          <a:p>
            <a:r>
              <a:rPr lang="nl-BE" dirty="0"/>
              <a:t>Vroegere initiatieven van plantenveredeling niet altijd gehonoreerd door de praktijk:</a:t>
            </a:r>
          </a:p>
          <a:p>
            <a:pPr lvl="1"/>
            <a:r>
              <a:rPr lang="nl-BE" dirty="0"/>
              <a:t>Ziekteresistentie vs. gebruik van fungiciden: vaak economisch interessanter om meest productieve maar ziektegevoelige variëteit in te zetten </a:t>
            </a:r>
          </a:p>
          <a:p>
            <a:pPr lvl="1"/>
            <a:r>
              <a:rPr lang="nl-BE" dirty="0"/>
              <a:t>Kwaliteitstarwe vs. voedertarwe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BE" b="1" dirty="0"/>
              <a:t>Conventionele landbouw vs. Agro-ecologie: is een verschillend kader nodig voor plantenveredelaars? </a:t>
            </a:r>
          </a:p>
        </p:txBody>
      </p:sp>
    </p:spTree>
    <p:extLst>
      <p:ext uri="{BB962C8B-B14F-4D97-AF65-F5344CB8AC3E}">
        <p14:creationId xmlns:p14="http://schemas.microsoft.com/office/powerpoint/2010/main" val="344269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Veredelingsmethoden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29" y="2408761"/>
            <a:ext cx="4194362" cy="31275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61" y="2487767"/>
            <a:ext cx="4202493" cy="304852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884217" y="5763491"/>
            <a:ext cx="742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Normale zaai                                                              Vroege zaai </a:t>
            </a:r>
          </a:p>
        </p:txBody>
      </p:sp>
    </p:spTree>
    <p:extLst>
      <p:ext uri="{BB962C8B-B14F-4D97-AF65-F5344CB8AC3E}">
        <p14:creationId xmlns:p14="http://schemas.microsoft.com/office/powerpoint/2010/main" val="204648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5655" y="1493115"/>
            <a:ext cx="10515600" cy="4351338"/>
          </a:xfrm>
        </p:spPr>
        <p:txBody>
          <a:bodyPr/>
          <a:lstStyle/>
          <a:p>
            <a:r>
              <a:rPr lang="nl-BE" dirty="0"/>
              <a:t>Familieselectie (kruisbestuivers): </a:t>
            </a:r>
            <a:r>
              <a:rPr lang="nl-BE" dirty="0" err="1"/>
              <a:t>OPV’s</a:t>
            </a:r>
            <a:endParaRPr lang="nl-B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b="1" dirty="0"/>
              <a:t>Veredelingsmethoden</a:t>
            </a:r>
          </a:p>
        </p:txBody>
      </p:sp>
      <p:pic>
        <p:nvPicPr>
          <p:cNvPr id="6" name="Picture 2" descr="renmans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9" y="2560347"/>
            <a:ext cx="4936836" cy="393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99308" y="2103147"/>
            <a:ext cx="3172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nl-BE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Renmant</a:t>
            </a:r>
            <a:r>
              <a:rPr lang="fr-BE" altLang="nl-BE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BE" altLang="nl-BE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seed</a:t>
            </a:r>
            <a:r>
              <a:rPr lang="fr-BE" altLang="nl-BE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BE" altLang="nl-BE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methode</a:t>
            </a:r>
            <a:endParaRPr lang="nl-NL" altLang="nl-BE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49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13188"/>
            <a:ext cx="10515600" cy="4351338"/>
          </a:xfrm>
        </p:spPr>
        <p:txBody>
          <a:bodyPr/>
          <a:lstStyle/>
          <a:p>
            <a:pPr lvl="1" eaLnBrk="1" hangingPunct="1"/>
            <a:r>
              <a:rPr lang="fr-BE" altLang="nl-BE" b="1" dirty="0" err="1"/>
              <a:t>Polycross</a:t>
            </a:r>
            <a:r>
              <a:rPr lang="fr-BE" altLang="nl-BE" b="1" dirty="0"/>
              <a:t> (</a:t>
            </a:r>
            <a:r>
              <a:rPr lang="fr-BE" altLang="nl-BE" b="1" dirty="0" err="1"/>
              <a:t>meestal</a:t>
            </a:r>
            <a:r>
              <a:rPr lang="fr-BE" altLang="nl-BE" b="1" dirty="0"/>
              <a:t> met </a:t>
            </a:r>
            <a:r>
              <a:rPr lang="fr-BE" altLang="nl-BE" b="1" dirty="0" err="1"/>
              <a:t>klonen</a:t>
            </a:r>
            <a:r>
              <a:rPr lang="fr-BE" altLang="nl-BE" b="1" dirty="0"/>
              <a:t>)</a:t>
            </a:r>
          </a:p>
          <a:p>
            <a:pPr lvl="2" eaLnBrk="1" hangingPunct="1"/>
            <a:r>
              <a:rPr lang="fr-BE" altLang="nl-BE" dirty="0" err="1"/>
              <a:t>Polycross</a:t>
            </a:r>
            <a:r>
              <a:rPr lang="fr-BE" altLang="nl-BE" dirty="0"/>
              <a:t> </a:t>
            </a:r>
            <a:r>
              <a:rPr lang="fr-BE" altLang="nl-BE" dirty="0" err="1"/>
              <a:t>schema</a:t>
            </a:r>
            <a:r>
              <a:rPr lang="fr-BE" altLang="nl-BE" dirty="0"/>
              <a:t> (</a:t>
            </a:r>
            <a:r>
              <a:rPr lang="fr-BE" altLang="nl-BE" dirty="0" err="1"/>
              <a:t>elke</a:t>
            </a:r>
            <a:r>
              <a:rPr lang="fr-BE" altLang="nl-BE" dirty="0"/>
              <a:t> </a:t>
            </a:r>
            <a:r>
              <a:rPr lang="fr-BE" altLang="nl-BE" dirty="0" err="1"/>
              <a:t>weerhouden</a:t>
            </a:r>
            <a:r>
              <a:rPr lang="fr-BE" altLang="nl-BE" dirty="0"/>
              <a:t> plant </a:t>
            </a:r>
            <a:r>
              <a:rPr lang="fr-BE" altLang="nl-BE" dirty="0" err="1"/>
              <a:t>heeft</a:t>
            </a:r>
            <a:r>
              <a:rPr lang="fr-BE" altLang="nl-BE" dirty="0"/>
              <a:t> </a:t>
            </a:r>
            <a:r>
              <a:rPr lang="fr-BE" altLang="nl-BE" dirty="0" err="1"/>
              <a:t>een</a:t>
            </a:r>
            <a:r>
              <a:rPr lang="fr-BE" altLang="nl-BE" dirty="0"/>
              <a:t> </a:t>
            </a:r>
            <a:r>
              <a:rPr lang="fr-BE" altLang="nl-BE" dirty="0" err="1"/>
              <a:t>gelijke</a:t>
            </a:r>
            <a:r>
              <a:rPr lang="fr-BE" altLang="nl-BE" dirty="0"/>
              <a:t> kans om </a:t>
            </a:r>
            <a:r>
              <a:rPr lang="fr-BE" altLang="nl-BE" dirty="0" err="1"/>
              <a:t>door</a:t>
            </a:r>
            <a:r>
              <a:rPr lang="fr-BE" altLang="nl-BE" dirty="0"/>
              <a:t> </a:t>
            </a:r>
            <a:r>
              <a:rPr lang="fr-BE" altLang="nl-BE" dirty="0" err="1"/>
              <a:t>gelijk</a:t>
            </a:r>
            <a:r>
              <a:rPr lang="fr-BE" altLang="nl-BE" dirty="0"/>
              <a:t> </a:t>
            </a:r>
            <a:r>
              <a:rPr lang="fr-BE" altLang="nl-BE" dirty="0" err="1"/>
              <a:t>welke</a:t>
            </a:r>
            <a:r>
              <a:rPr lang="fr-BE" altLang="nl-BE" dirty="0"/>
              <a:t> </a:t>
            </a:r>
            <a:r>
              <a:rPr lang="fr-BE" altLang="nl-BE" dirty="0" err="1"/>
              <a:t>andere</a:t>
            </a:r>
            <a:r>
              <a:rPr lang="fr-BE" altLang="nl-BE" dirty="0"/>
              <a:t> plant </a:t>
            </a:r>
            <a:r>
              <a:rPr lang="fr-BE" altLang="nl-BE" dirty="0" err="1"/>
              <a:t>bestoven</a:t>
            </a:r>
            <a:r>
              <a:rPr lang="fr-BE" altLang="nl-BE" dirty="0"/>
              <a:t> te </a:t>
            </a:r>
            <a:r>
              <a:rPr lang="fr-BE" altLang="nl-BE" dirty="0" err="1"/>
              <a:t>worden</a:t>
            </a:r>
            <a:r>
              <a:rPr lang="fr-BE" altLang="nl-BE" dirty="0"/>
              <a:t>)</a:t>
            </a:r>
          </a:p>
          <a:p>
            <a:pPr lvl="2" eaLnBrk="1" hangingPunct="1"/>
            <a:r>
              <a:rPr lang="fr-BE" altLang="nl-BE" dirty="0" err="1"/>
              <a:t>Nakomelingschapsonderzoek</a:t>
            </a:r>
            <a:r>
              <a:rPr lang="fr-BE" altLang="nl-BE" dirty="0"/>
              <a:t> per </a:t>
            </a:r>
            <a:r>
              <a:rPr lang="fr-BE" altLang="nl-BE" dirty="0" err="1"/>
              <a:t>genotype</a:t>
            </a:r>
            <a:endParaRPr lang="fr-BE" altLang="nl-BE" dirty="0"/>
          </a:p>
          <a:p>
            <a:pPr lvl="2" eaLnBrk="1" hangingPunct="1"/>
            <a:r>
              <a:rPr lang="fr-BE" altLang="nl-BE" dirty="0"/>
              <a:t>Men test de GCA</a:t>
            </a:r>
            <a:endParaRPr lang="nl-NL" altLang="nl-BE" dirty="0"/>
          </a:p>
        </p:txBody>
      </p:sp>
      <p:pic>
        <p:nvPicPr>
          <p:cNvPr id="11268" name="Picture 5" descr="polycross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0" y="4134585"/>
            <a:ext cx="59118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6860309" y="4505692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nl-BE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Polycross</a:t>
            </a:r>
            <a:r>
              <a:rPr lang="fr-BE" altLang="nl-BE" sz="2400" dirty="0">
                <a:latin typeface="Times New Roman" panose="02020603050405020304" pitchFamily="18" charset="0"/>
              </a:rPr>
              <a:t> </a:t>
            </a:r>
            <a:r>
              <a:rPr lang="fr-BE" altLang="nl-BE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schema</a:t>
            </a:r>
            <a:endParaRPr lang="nl-NL" altLang="nl-BE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16" descr="E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97" y="4499040"/>
            <a:ext cx="2666330" cy="217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b="1" dirty="0"/>
              <a:t>Veredelingsmethoden</a:t>
            </a:r>
          </a:p>
        </p:txBody>
      </p:sp>
      <p:pic>
        <p:nvPicPr>
          <p:cNvPr id="9" name="Picture 27" descr="polyc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26" y="2771618"/>
            <a:ext cx="2761673" cy="17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536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BE458-1C61-425B-801B-50811628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Referenties</a:t>
            </a:r>
            <a:endParaRPr lang="en-BE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24FD79-9238-4616-AF5A-EB2CE7DD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Wojciechowski, T., Gooding, M. J., Ramsay, L., &amp; Gregory, P. J. (2009). The effects of dwarfing genes on seedling root growth of wheat. </a:t>
            </a:r>
            <a:r>
              <a:rPr lang="en-US" i="1" dirty="0"/>
              <a:t>Journal of Experimental Botany</a:t>
            </a:r>
            <a:r>
              <a:rPr lang="en-US" dirty="0"/>
              <a:t>,</a:t>
            </a:r>
            <a:r>
              <a:rPr lang="en-US" i="1" dirty="0"/>
              <a:t> 60</a:t>
            </a:r>
            <a:r>
              <a:rPr lang="en-US" dirty="0"/>
              <a:t>(9), 2565-2573. https://doi.org/10.1093/jxb/erp107 </a:t>
            </a:r>
          </a:p>
          <a:p>
            <a:pPr marL="0" indent="0">
              <a:buNone/>
            </a:pPr>
            <a:r>
              <a:rPr lang="en-US" dirty="0" err="1"/>
              <a:t>Friedli</a:t>
            </a:r>
            <a:r>
              <a:rPr lang="en-US" dirty="0"/>
              <a:t>, C. N., </a:t>
            </a:r>
            <a:r>
              <a:rPr lang="en-US" dirty="0" err="1"/>
              <a:t>Abiven</a:t>
            </a:r>
            <a:r>
              <a:rPr lang="en-US" dirty="0"/>
              <a:t>, S., </a:t>
            </a:r>
            <a:r>
              <a:rPr lang="en-US" dirty="0" err="1"/>
              <a:t>Fossati</a:t>
            </a:r>
            <a:r>
              <a:rPr lang="en-US" dirty="0"/>
              <a:t>, D., &amp; Hund, A. (2019). Modern wheat semi-dwarfs root deep on demand: response of rooting depth to drought in a set of Swiss era wheats covering 100 years of breeding. </a:t>
            </a:r>
            <a:r>
              <a:rPr lang="en-US" i="1" dirty="0" err="1"/>
              <a:t>Euphytica</a:t>
            </a:r>
            <a:r>
              <a:rPr lang="en-US" dirty="0"/>
              <a:t>,</a:t>
            </a:r>
            <a:r>
              <a:rPr lang="en-US" i="1" dirty="0"/>
              <a:t> 215</a:t>
            </a:r>
            <a:r>
              <a:rPr lang="en-US" dirty="0"/>
              <a:t>(4), 85. https://doi.org/10.1007/s10681-019-2404-7 </a:t>
            </a:r>
          </a:p>
          <a:p>
            <a:pPr marL="0" indent="0">
              <a:buNone/>
            </a:pPr>
            <a:r>
              <a:rPr lang="en-US" dirty="0"/>
              <a:t>Gabriel, D., </a:t>
            </a:r>
            <a:r>
              <a:rPr lang="en-US" dirty="0" err="1"/>
              <a:t>Sait</a:t>
            </a:r>
            <a:r>
              <a:rPr lang="en-US" dirty="0"/>
              <a:t>, S. M., </a:t>
            </a:r>
            <a:r>
              <a:rPr lang="en-US" dirty="0" err="1"/>
              <a:t>Kunin</a:t>
            </a:r>
            <a:r>
              <a:rPr lang="en-US" dirty="0"/>
              <a:t>, W. E., &amp; Benton, T. G. (2013). Food production vs. biodiversity: comparing organic and conventional agriculture. </a:t>
            </a:r>
            <a:r>
              <a:rPr lang="en-US" i="1" dirty="0"/>
              <a:t>Journal of Applied Ecology</a:t>
            </a:r>
            <a:r>
              <a:rPr lang="en-US" dirty="0"/>
              <a:t>,</a:t>
            </a:r>
            <a:r>
              <a:rPr lang="en-US" i="1" dirty="0"/>
              <a:t> 50</a:t>
            </a:r>
            <a:r>
              <a:rPr lang="en-US" dirty="0"/>
              <a:t>(2), 355-364. https://doi.org/https://doi.org/10.1111/1365-2664.12035 </a:t>
            </a:r>
          </a:p>
          <a:p>
            <a:pPr marL="0" indent="0">
              <a:buNone/>
            </a:pPr>
            <a:r>
              <a:rPr lang="en-US" dirty="0" err="1"/>
              <a:t>Tuomisto</a:t>
            </a:r>
            <a:r>
              <a:rPr lang="en-US" dirty="0"/>
              <a:t>, H. L., Hodge, I. D., Riordan, P., &amp; Macdonald, D. W. (2012). Does organic farming reduce environmental impacts? – A meta-analysis of European research. </a:t>
            </a:r>
            <a:r>
              <a:rPr lang="en-US" i="1" dirty="0"/>
              <a:t>Journal of environmental management</a:t>
            </a:r>
            <a:r>
              <a:rPr lang="en-US" dirty="0"/>
              <a:t>,</a:t>
            </a:r>
            <a:r>
              <a:rPr lang="en-US" i="1" dirty="0"/>
              <a:t> 112</a:t>
            </a:r>
            <a:r>
              <a:rPr lang="en-US" dirty="0"/>
              <a:t>, 309-320. https://doi.org/https://doi.org/10.1016/j.jenvman.2012.08.018 </a:t>
            </a:r>
          </a:p>
          <a:p>
            <a:pPr marL="0" indent="0">
              <a:buNone/>
            </a:pPr>
            <a:r>
              <a:rPr lang="en-US" dirty="0" err="1"/>
              <a:t>Hawkesford</a:t>
            </a:r>
            <a:r>
              <a:rPr lang="en-US" dirty="0"/>
              <a:t>, M. J. (2014). Reducing the reliance on nitrogen fertilizer for wheat production. </a:t>
            </a:r>
            <a:r>
              <a:rPr lang="en-US" i="1" dirty="0"/>
              <a:t>Journal of Cereal Science</a:t>
            </a:r>
            <a:r>
              <a:rPr lang="en-US" dirty="0"/>
              <a:t>,</a:t>
            </a:r>
            <a:r>
              <a:rPr lang="en-US" i="1" dirty="0"/>
              <a:t> 59</a:t>
            </a:r>
            <a:r>
              <a:rPr lang="en-US" dirty="0"/>
              <a:t>(3), 276-283. https://doi.org/https://doi.org/10.1016/j.jcs.2013.12.001 </a:t>
            </a:r>
          </a:p>
          <a:p>
            <a:pPr marL="0" indent="0">
              <a:buNone/>
            </a:pPr>
            <a:r>
              <a:rPr lang="en-US" dirty="0"/>
              <a:t>Ospina, C. A., </a:t>
            </a:r>
            <a:r>
              <a:rPr lang="en-US" dirty="0" err="1"/>
              <a:t>Lammerts</a:t>
            </a:r>
            <a:r>
              <a:rPr lang="en-US" dirty="0"/>
              <a:t> van </a:t>
            </a:r>
            <a:r>
              <a:rPr lang="en-US" dirty="0" err="1"/>
              <a:t>Bueren</a:t>
            </a:r>
            <a:r>
              <a:rPr lang="en-US" dirty="0"/>
              <a:t>, E. T., </a:t>
            </a:r>
            <a:r>
              <a:rPr lang="en-US" dirty="0" err="1"/>
              <a:t>Allefs</a:t>
            </a:r>
            <a:r>
              <a:rPr lang="en-US" dirty="0"/>
              <a:t>, J. J. H. M., Engel, B., van der </a:t>
            </a:r>
            <a:r>
              <a:rPr lang="en-US" dirty="0" err="1"/>
              <a:t>Putten</a:t>
            </a:r>
            <a:r>
              <a:rPr lang="en-US" dirty="0"/>
              <a:t>, P. E. L., van der Linden, C. G., &amp; </a:t>
            </a:r>
            <a:r>
              <a:rPr lang="en-US" dirty="0" err="1"/>
              <a:t>Struik</a:t>
            </a:r>
            <a:r>
              <a:rPr lang="en-US" dirty="0"/>
              <a:t>, P. C. (2014). Diversity of crop development traits and nitrogen use efficiency among potato cultivars grown under contrasting nitrogen regimes. </a:t>
            </a:r>
            <a:r>
              <a:rPr lang="en-US" i="1" dirty="0" err="1"/>
              <a:t>Euphytica</a:t>
            </a:r>
            <a:r>
              <a:rPr lang="en-US" dirty="0"/>
              <a:t>,</a:t>
            </a:r>
            <a:r>
              <a:rPr lang="en-US" i="1" dirty="0"/>
              <a:t> 199</a:t>
            </a:r>
            <a:r>
              <a:rPr lang="en-US" dirty="0"/>
              <a:t>(1), 13-29. https://doi.org/10.1007/s10681-014-1203-4 </a:t>
            </a:r>
          </a:p>
          <a:p>
            <a:pPr marL="0" indent="0">
              <a:buNone/>
            </a:pPr>
            <a:r>
              <a:rPr lang="en-US" dirty="0" err="1"/>
              <a:t>Kindu</a:t>
            </a:r>
            <a:r>
              <a:rPr lang="en-US" dirty="0"/>
              <a:t>, G. A., Tang, J., Yin, X., &amp; </a:t>
            </a:r>
            <a:r>
              <a:rPr lang="en-US" dirty="0" err="1"/>
              <a:t>Struik</a:t>
            </a:r>
            <a:r>
              <a:rPr lang="en-US" dirty="0"/>
              <a:t>, P. C. (2014). Quantitative trait locus analysis of nitrogen use efficiency in barley (</a:t>
            </a:r>
            <a:r>
              <a:rPr lang="en-US" dirty="0" err="1"/>
              <a:t>Hordeum</a:t>
            </a:r>
            <a:r>
              <a:rPr lang="en-US" dirty="0"/>
              <a:t> vulgare L.). </a:t>
            </a:r>
            <a:r>
              <a:rPr lang="en-US" i="1" dirty="0" err="1"/>
              <a:t>Euphytica</a:t>
            </a:r>
            <a:r>
              <a:rPr lang="en-US" dirty="0"/>
              <a:t>,</a:t>
            </a:r>
            <a:r>
              <a:rPr lang="en-US" i="1" dirty="0"/>
              <a:t> 199</a:t>
            </a:r>
            <a:r>
              <a:rPr lang="en-US" dirty="0"/>
              <a:t>(1), 207-221. https://doi.org/10.1007/s10681-014-1138-9 </a:t>
            </a:r>
          </a:p>
          <a:p>
            <a:pPr marL="0" indent="0">
              <a:buNone/>
            </a:pPr>
            <a:r>
              <a:rPr lang="en-US" dirty="0" err="1"/>
              <a:t>Bouchet</a:t>
            </a:r>
            <a:r>
              <a:rPr lang="en-US" dirty="0"/>
              <a:t>, A.-S., </a:t>
            </a:r>
            <a:r>
              <a:rPr lang="en-US" dirty="0" err="1"/>
              <a:t>Laperche</a:t>
            </a:r>
            <a:r>
              <a:rPr lang="en-US" dirty="0"/>
              <a:t>, A., </a:t>
            </a:r>
            <a:r>
              <a:rPr lang="en-US" dirty="0" err="1"/>
              <a:t>Bissuel-Belaygue</a:t>
            </a:r>
            <a:r>
              <a:rPr lang="en-US" dirty="0"/>
              <a:t>, C., </a:t>
            </a:r>
            <a:r>
              <a:rPr lang="en-US" dirty="0" err="1"/>
              <a:t>Snowdon</a:t>
            </a:r>
            <a:r>
              <a:rPr lang="en-US" dirty="0"/>
              <a:t>, R., </a:t>
            </a:r>
            <a:r>
              <a:rPr lang="en-US" dirty="0" err="1"/>
              <a:t>Nesi</a:t>
            </a:r>
            <a:r>
              <a:rPr lang="en-US" dirty="0"/>
              <a:t>, N., &amp; Stahl, A. (2016). Nitrogen use efficiency in rapeseed. A review. </a:t>
            </a:r>
            <a:r>
              <a:rPr lang="en-US" i="1" dirty="0"/>
              <a:t>Agronomy for Sustainable Development</a:t>
            </a:r>
            <a:r>
              <a:rPr lang="en-US" dirty="0"/>
              <a:t>,</a:t>
            </a:r>
            <a:r>
              <a:rPr lang="en-US" i="1" dirty="0"/>
              <a:t> 36</a:t>
            </a:r>
            <a:r>
              <a:rPr lang="en-US" dirty="0"/>
              <a:t>(2), 38. https://doi.org/10.1007/s13593-016-0371-0 </a:t>
            </a:r>
          </a:p>
          <a:p>
            <a:pPr marL="0" indent="0">
              <a:buNone/>
            </a:pPr>
            <a:r>
              <a:rPr lang="en-US" dirty="0" err="1"/>
              <a:t>Rengel</a:t>
            </a:r>
            <a:r>
              <a:rPr lang="en-US" dirty="0"/>
              <a:t>, Z., &amp; </a:t>
            </a:r>
            <a:r>
              <a:rPr lang="en-US" dirty="0" err="1"/>
              <a:t>Marschner</a:t>
            </a:r>
            <a:r>
              <a:rPr lang="en-US" dirty="0"/>
              <a:t>, P. (2005). Nutrient availability and management in the rhizosphere: exploiting genotypic differences. </a:t>
            </a:r>
            <a:r>
              <a:rPr lang="en-US" i="1" dirty="0"/>
              <a:t>New </a:t>
            </a:r>
            <a:r>
              <a:rPr lang="en-US" i="1" dirty="0" err="1"/>
              <a:t>Phytologist</a:t>
            </a:r>
            <a:r>
              <a:rPr lang="en-US" dirty="0"/>
              <a:t>,</a:t>
            </a:r>
            <a:r>
              <a:rPr lang="en-US" i="1" dirty="0"/>
              <a:t> 168</a:t>
            </a:r>
            <a:r>
              <a:rPr lang="en-US" dirty="0"/>
              <a:t>(2), 305-312. https://doi.org/https://doi.org/10.1111/j.1469-8137.2005.01558.x </a:t>
            </a:r>
          </a:p>
          <a:p>
            <a:pPr marL="0" indent="0">
              <a:buNone/>
            </a:pPr>
            <a:r>
              <a:rPr lang="en-US" dirty="0" err="1"/>
              <a:t>Lemerle</a:t>
            </a:r>
            <a:r>
              <a:rPr lang="en-US" dirty="0"/>
              <a:t>, D., Gill, G. S., Murphy, C. E., Walker, S. R., Cousens, R. D., Mokhtari, S., </a:t>
            </a:r>
            <a:r>
              <a:rPr lang="en-US" dirty="0" err="1"/>
              <a:t>Peltzer</a:t>
            </a:r>
            <a:r>
              <a:rPr lang="en-US" dirty="0"/>
              <a:t>, S. J., Coleman, R., &amp; Luckett, D. J. (2001). Genetic improvement and agronomy for enhanced wheat competitiveness with weeds. </a:t>
            </a:r>
            <a:r>
              <a:rPr lang="en-US" i="1" dirty="0"/>
              <a:t>Australian Journal of Agricultural Research</a:t>
            </a:r>
            <a:r>
              <a:rPr lang="en-US" dirty="0"/>
              <a:t>,</a:t>
            </a:r>
            <a:r>
              <a:rPr lang="en-US" i="1" dirty="0"/>
              <a:t> 52</a:t>
            </a:r>
            <a:r>
              <a:rPr lang="en-US" dirty="0"/>
              <a:t>(5), 527-548. https://doi.org/https://doi.org/10.1071/AR00056 </a:t>
            </a:r>
          </a:p>
          <a:p>
            <a:pPr marL="0" indent="0">
              <a:buNone/>
            </a:pPr>
            <a:r>
              <a:rPr lang="en-US" dirty="0"/>
              <a:t>Wu, H., Pratley, J., </a:t>
            </a:r>
            <a:r>
              <a:rPr lang="en-US" dirty="0" err="1"/>
              <a:t>Lemerle</a:t>
            </a:r>
            <a:r>
              <a:rPr lang="en-US" dirty="0"/>
              <a:t>, D., &amp; Haig, T. (2000). Evaluation of seedling allelopathy in 453 wheat (Triticum </a:t>
            </a:r>
            <a:r>
              <a:rPr lang="en-US" dirty="0" err="1"/>
              <a:t>aestivum</a:t>
            </a:r>
            <a:r>
              <a:rPr lang="en-US" dirty="0"/>
              <a:t>) accessions against annual ryegrass (</a:t>
            </a:r>
            <a:r>
              <a:rPr lang="en-US" dirty="0" err="1"/>
              <a:t>Lolium</a:t>
            </a:r>
            <a:r>
              <a:rPr lang="en-US" dirty="0"/>
              <a:t> </a:t>
            </a:r>
            <a:r>
              <a:rPr lang="en-US" dirty="0" err="1"/>
              <a:t>rigidum</a:t>
            </a:r>
            <a:r>
              <a:rPr lang="en-US" dirty="0"/>
              <a:t>) by the equal-compartment-agar method. </a:t>
            </a:r>
            <a:r>
              <a:rPr lang="en-US" i="1" dirty="0"/>
              <a:t>Australian Journal of Agricultural Research</a:t>
            </a:r>
            <a:r>
              <a:rPr lang="en-US" dirty="0"/>
              <a:t>,</a:t>
            </a:r>
            <a:r>
              <a:rPr lang="en-US" i="1" dirty="0"/>
              <a:t> 51</a:t>
            </a:r>
            <a:r>
              <a:rPr lang="en-US" dirty="0"/>
              <a:t>(7), 937-944. https://doi.org/https://doi.org/10.1071/AR00017 </a:t>
            </a:r>
          </a:p>
          <a:p>
            <a:pPr marL="0" indent="0">
              <a:buNone/>
            </a:pPr>
            <a:r>
              <a:rPr lang="en-US" dirty="0"/>
              <a:t>De </a:t>
            </a:r>
            <a:r>
              <a:rPr lang="en-US" dirty="0" err="1"/>
              <a:t>Cauwer</a:t>
            </a:r>
            <a:r>
              <a:rPr lang="en-US" dirty="0"/>
              <a:t>, B., </a:t>
            </a:r>
            <a:r>
              <a:rPr lang="en-US" dirty="0" err="1"/>
              <a:t>Vanbesien</a:t>
            </a:r>
            <a:r>
              <a:rPr lang="en-US" dirty="0"/>
              <a:t>, J., De Ryck, S., &amp; Reheul, D. (2019). Impact of Brassica </a:t>
            </a:r>
            <a:r>
              <a:rPr lang="en-US" dirty="0" err="1"/>
              <a:t>juncea</a:t>
            </a:r>
            <a:r>
              <a:rPr lang="en-US" dirty="0"/>
              <a:t> </a:t>
            </a:r>
            <a:r>
              <a:rPr lang="en-US" dirty="0" err="1"/>
              <a:t>biofumigation</a:t>
            </a:r>
            <a:r>
              <a:rPr lang="en-US" dirty="0"/>
              <a:t> on viability of propagules of pernicious weed species. </a:t>
            </a:r>
            <a:r>
              <a:rPr lang="en-US" i="1" dirty="0"/>
              <a:t>Weed Research</a:t>
            </a:r>
            <a:r>
              <a:rPr lang="en-US" dirty="0"/>
              <a:t>,</a:t>
            </a:r>
            <a:r>
              <a:rPr lang="en-US" i="1" dirty="0"/>
              <a:t> 59</a:t>
            </a:r>
            <a:r>
              <a:rPr lang="en-US" dirty="0"/>
              <a:t>(3), 209-221. https://doi.org/https://doi.org/10.1111/wre.12358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BE" i="1" dirty="0"/>
          </a:p>
        </p:txBody>
      </p:sp>
    </p:spTree>
    <p:extLst>
      <p:ext uri="{BB962C8B-B14F-4D97-AF65-F5344CB8AC3E}">
        <p14:creationId xmlns:p14="http://schemas.microsoft.com/office/powerpoint/2010/main" val="21559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35815" y="83127"/>
            <a:ext cx="1118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Negatieve side-</a:t>
            </a:r>
            <a:r>
              <a:rPr lang="nl-BE" sz="2400" b="1" dirty="0" err="1"/>
              <a:t>effects</a:t>
            </a:r>
            <a:r>
              <a:rPr lang="nl-BE" sz="2400" b="1" dirty="0"/>
              <a:t> van moderne variëteiten op agro-ecologische benadering: nuance gewenst</a:t>
            </a:r>
          </a:p>
        </p:txBody>
      </p:sp>
      <p:pic>
        <p:nvPicPr>
          <p:cNvPr id="1026" name="Picture 2" descr="Harvest Index of Maize (Zea mays L.): Are There Possibilities for  Improvement?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5" y="1455843"/>
            <a:ext cx="6255400" cy="27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00363" y="4927591"/>
            <a:ext cx="448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Dwarfing</a:t>
            </a:r>
            <a:r>
              <a:rPr lang="nl-BE" b="1" dirty="0"/>
              <a:t> </a:t>
            </a:r>
            <a:r>
              <a:rPr lang="nl-BE" b="1" dirty="0" err="1"/>
              <a:t>genes</a:t>
            </a:r>
            <a:r>
              <a:rPr lang="nl-BE" b="1" dirty="0"/>
              <a:t>: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94" y="4341134"/>
            <a:ext cx="4856451" cy="154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6844145" y="2073631"/>
            <a:ext cx="447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Harvest</a:t>
            </a:r>
            <a:r>
              <a:rPr lang="nl-BE" b="1" dirty="0"/>
              <a:t> index stijging: verschuiving naar meer kans op source beperking (verhouding tussen source en </a:t>
            </a:r>
            <a:r>
              <a:rPr lang="nl-BE" b="1" dirty="0" err="1"/>
              <a:t>sink</a:t>
            </a:r>
            <a:r>
              <a:rPr lang="nl-BE" b="1" dirty="0"/>
              <a:t> verkleint (mogelijke impact van abiotische en biotische stress groter)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733964" y="988291"/>
            <a:ext cx="151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Korrelmaïs</a:t>
            </a:r>
          </a:p>
        </p:txBody>
      </p:sp>
    </p:spTree>
    <p:extLst>
      <p:ext uri="{BB962C8B-B14F-4D97-AF65-F5344CB8AC3E}">
        <p14:creationId xmlns:p14="http://schemas.microsoft.com/office/powerpoint/2010/main" val="38652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ffects of Rht NILs on total root length. (A) Total root length of NILs grown in gel chambers after 10 d (the bar is ±1 SED: lsd 5%=7.90 cm per plant). (B) Total root length of plants grown in soil-filled columns after 26 d (the bar is ±1 SED: lsd 5% = 441.4 cm per plant). (C) Effects of Rht NILs on total root length of field-grown plants. NILs of two wheat cultivars (tall cultivar cv. Maris Widgeon and cv. Mercia) were measured after 30 d (the bar is ±1 SED: lsd 5%=9.02 cm per plant)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7"/>
          <a:stretch/>
        </p:blipFill>
        <p:spPr bwMode="auto">
          <a:xfrm>
            <a:off x="457489" y="1890808"/>
            <a:ext cx="3943350" cy="35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96982" y="5948219"/>
            <a:ext cx="5310909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/>
              <a:t>Effects</a:t>
            </a:r>
            <a:r>
              <a:rPr lang="nl-BE" sz="1200" dirty="0"/>
              <a:t> of </a:t>
            </a:r>
            <a:r>
              <a:rPr lang="nl-BE" sz="1200" dirty="0" err="1"/>
              <a:t>Rht</a:t>
            </a:r>
            <a:r>
              <a:rPr lang="nl-BE" sz="1200" dirty="0"/>
              <a:t> </a:t>
            </a:r>
            <a:r>
              <a:rPr lang="nl-BE" sz="1200" dirty="0" err="1"/>
              <a:t>NILs</a:t>
            </a:r>
            <a:r>
              <a:rPr lang="nl-BE" sz="1200" dirty="0"/>
              <a:t> on </a:t>
            </a:r>
            <a:r>
              <a:rPr lang="nl-BE" sz="1200" dirty="0" err="1"/>
              <a:t>total</a:t>
            </a:r>
            <a:r>
              <a:rPr lang="nl-BE" sz="1200" dirty="0"/>
              <a:t> root </a:t>
            </a:r>
            <a:r>
              <a:rPr lang="nl-BE" sz="1200" dirty="0" err="1"/>
              <a:t>length</a:t>
            </a:r>
            <a:r>
              <a:rPr lang="nl-BE" sz="1200" dirty="0"/>
              <a:t> of field </a:t>
            </a:r>
            <a:r>
              <a:rPr lang="nl-BE" sz="1200" dirty="0" err="1"/>
              <a:t>grown</a:t>
            </a:r>
            <a:r>
              <a:rPr lang="nl-BE" sz="1200" dirty="0"/>
              <a:t> </a:t>
            </a:r>
            <a:r>
              <a:rPr lang="nl-BE" sz="1200" dirty="0" err="1"/>
              <a:t>plants</a:t>
            </a:r>
            <a:r>
              <a:rPr lang="nl-BE" sz="1200" dirty="0"/>
              <a:t> </a:t>
            </a:r>
            <a:r>
              <a:rPr lang="nl-BE" sz="1200" dirty="0" err="1"/>
              <a:t>after</a:t>
            </a:r>
            <a:r>
              <a:rPr lang="nl-BE" sz="1200" dirty="0"/>
              <a:t> 30 </a:t>
            </a:r>
            <a:r>
              <a:rPr lang="nl-BE" sz="1200" dirty="0" err="1"/>
              <a:t>days</a:t>
            </a:r>
            <a:r>
              <a:rPr lang="nl-BE" sz="1200" dirty="0"/>
              <a:t> (</a:t>
            </a:r>
            <a:r>
              <a:rPr lang="nl-BE" sz="1200" dirty="0" err="1"/>
              <a:t>Wojciechowoski</a:t>
            </a:r>
            <a:r>
              <a:rPr lang="nl-BE" sz="1200" dirty="0"/>
              <a:t> et al., 2009)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51" y="60469"/>
            <a:ext cx="5208608" cy="384279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236" y="3844073"/>
            <a:ext cx="2863273" cy="306779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567394" y="4276436"/>
            <a:ext cx="2327564" cy="181588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l-BE" sz="1400" dirty="0"/>
              <a:t>Well </a:t>
            </a:r>
            <a:r>
              <a:rPr lang="nl-BE" sz="1400" dirty="0" err="1"/>
              <a:t>watered</a:t>
            </a:r>
            <a:r>
              <a:rPr lang="nl-BE" sz="1400" dirty="0"/>
              <a:t>: een duidelijke correlatie tussen lengte van de plant en </a:t>
            </a:r>
            <a:r>
              <a:rPr lang="nl-BE" sz="1400" dirty="0" err="1"/>
              <a:t>bewortelingsdiepte</a:t>
            </a:r>
            <a:r>
              <a:rPr lang="nl-BE" sz="1400" dirty="0"/>
              <a:t>; bij EWS: geen verband; korte moderne types gaan even diep water gaan zoeken!</a:t>
            </a:r>
          </a:p>
          <a:p>
            <a:r>
              <a:rPr lang="nl-BE" sz="1400" dirty="0"/>
              <a:t>(</a:t>
            </a:r>
            <a:r>
              <a:rPr lang="nl-BE" sz="1400" dirty="0" err="1"/>
              <a:t>Friedli</a:t>
            </a:r>
            <a:r>
              <a:rPr lang="nl-BE" sz="1400" dirty="0"/>
              <a:t> et al., 2019)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57489" y="387927"/>
            <a:ext cx="5232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Negatieve side-</a:t>
            </a:r>
            <a:r>
              <a:rPr lang="nl-BE" sz="2400" b="1" dirty="0" err="1"/>
              <a:t>effects</a:t>
            </a:r>
            <a:r>
              <a:rPr lang="nl-BE" sz="2400" b="1" dirty="0"/>
              <a:t> van moderne variëteiten op agro-ecologische benadering: nuance gewenst</a:t>
            </a:r>
          </a:p>
        </p:txBody>
      </p:sp>
    </p:spTree>
    <p:extLst>
      <p:ext uri="{BB962C8B-B14F-4D97-AF65-F5344CB8AC3E}">
        <p14:creationId xmlns:p14="http://schemas.microsoft.com/office/powerpoint/2010/main" val="2701218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5691" y="1511589"/>
            <a:ext cx="8924636" cy="4351338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Presteren moderne cultivars niet in een agro-ecologische setting? </a:t>
            </a:r>
          </a:p>
          <a:p>
            <a:pPr lvl="1"/>
            <a:r>
              <a:rPr lang="nl-BE" dirty="0"/>
              <a:t>CF (</a:t>
            </a:r>
            <a:r>
              <a:rPr lang="nl-BE" dirty="0" err="1"/>
              <a:t>conventional</a:t>
            </a:r>
            <a:r>
              <a:rPr lang="nl-BE" dirty="0"/>
              <a:t> </a:t>
            </a:r>
            <a:r>
              <a:rPr lang="nl-BE" dirty="0" err="1"/>
              <a:t>farming</a:t>
            </a:r>
            <a:r>
              <a:rPr lang="nl-BE" dirty="0"/>
              <a:t>) variëteiten presteren ook niet in alle CF omgevingen en OF (</a:t>
            </a:r>
            <a:r>
              <a:rPr lang="nl-BE" dirty="0" err="1"/>
              <a:t>organic</a:t>
            </a:r>
            <a:r>
              <a:rPr lang="nl-BE" dirty="0"/>
              <a:t> </a:t>
            </a:r>
            <a:r>
              <a:rPr lang="nl-BE" dirty="0" err="1"/>
              <a:t>farming</a:t>
            </a:r>
            <a:r>
              <a:rPr lang="nl-BE" dirty="0"/>
              <a:t>) variëteiten zullen het ook niet goed doen in alle OF omgevingen – </a:t>
            </a:r>
            <a:r>
              <a:rPr lang="nl-BE" dirty="0" err="1"/>
              <a:t>GxE</a:t>
            </a:r>
            <a:r>
              <a:rPr lang="nl-BE" dirty="0"/>
              <a:t> interactie is in beide systemen belangrijk en dit is waar plantenveredelaars  steeds moeten mee omgaan. </a:t>
            </a:r>
          </a:p>
          <a:p>
            <a:r>
              <a:rPr lang="nl-BE" dirty="0"/>
              <a:t>‘High </a:t>
            </a:r>
            <a:r>
              <a:rPr lang="nl-BE" dirty="0" err="1"/>
              <a:t>Yielding</a:t>
            </a:r>
            <a:r>
              <a:rPr lang="nl-BE" dirty="0"/>
              <a:t>’ variëteiten zijn slecht voor biodiversiteit</a:t>
            </a:r>
          </a:p>
          <a:p>
            <a:pPr lvl="1"/>
            <a:r>
              <a:rPr lang="nl-BE" dirty="0"/>
              <a:t>Gabriel et al. (2013) studie in Engelse tarwevelden: stijging in biodiversiteit is gelinkt aan opbrengstniveau en onafhankelijk van landbouwsysteem</a:t>
            </a:r>
          </a:p>
          <a:p>
            <a:pPr lvl="1"/>
            <a:r>
              <a:rPr lang="nl-BE" dirty="0"/>
              <a:t>Agro-ecologische aanpak milieuvoordeel wanneer milieu-impact berekend wordt per oppervlakte eenheid maar negatief wanneer dit wordt uitgedrukt per eenheid product. 84% meer oppervlakte nodig in biologische landbouw om zelfde productie te halen dan in een conventioneel systeem (</a:t>
            </a:r>
            <a:r>
              <a:rPr lang="nl-BE" dirty="0" err="1"/>
              <a:t>Tuomisto</a:t>
            </a:r>
            <a:r>
              <a:rPr lang="nl-BE" dirty="0"/>
              <a:t> et al., 2012)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63524" y="369454"/>
            <a:ext cx="1118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Negatieve side-</a:t>
            </a:r>
            <a:r>
              <a:rPr lang="nl-BE" sz="2400" b="1" dirty="0" err="1"/>
              <a:t>effects</a:t>
            </a:r>
            <a:r>
              <a:rPr lang="nl-BE" sz="2400" b="1" dirty="0"/>
              <a:t> van moderne variëteiten op agro-ecologische benadering: nuance gewenst</a:t>
            </a:r>
          </a:p>
        </p:txBody>
      </p:sp>
      <p:pic>
        <p:nvPicPr>
          <p:cNvPr id="3074" name="Picture 2" descr="Gene–environment interactio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4" y="1780021"/>
            <a:ext cx="2714623" cy="15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263" y="3556577"/>
            <a:ext cx="2026548" cy="14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41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723909" cy="4351338"/>
          </a:xfrm>
        </p:spPr>
        <p:txBody>
          <a:bodyPr/>
          <a:lstStyle/>
          <a:p>
            <a:r>
              <a:rPr lang="nl-BE" u="sng" dirty="0" err="1"/>
              <a:t>Nutrient</a:t>
            </a:r>
            <a:r>
              <a:rPr lang="nl-BE" u="sng" dirty="0"/>
              <a:t> </a:t>
            </a:r>
            <a:r>
              <a:rPr lang="nl-BE" u="sng" dirty="0" err="1"/>
              <a:t>use</a:t>
            </a:r>
            <a:r>
              <a:rPr lang="nl-BE" u="sng" dirty="0"/>
              <a:t> efficiency</a:t>
            </a:r>
          </a:p>
          <a:p>
            <a:pPr lvl="1"/>
            <a:r>
              <a:rPr lang="nl-BE" dirty="0"/>
              <a:t>Agro-ecologie steunt op nutriënten uit organische meststoffen en op mineralisatie gedreven N,P, … aanvoer</a:t>
            </a:r>
          </a:p>
          <a:p>
            <a:pPr lvl="1"/>
            <a:r>
              <a:rPr lang="nl-BE" dirty="0"/>
              <a:t>NUE is een complexe eigenschap dat bepaald wordt door o.a. </a:t>
            </a:r>
            <a:r>
              <a:rPr lang="nl-BE" dirty="0" err="1"/>
              <a:t>bewortelingsintensiteit</a:t>
            </a:r>
            <a:r>
              <a:rPr lang="nl-BE" dirty="0"/>
              <a:t> en -diepte, wortelarchitectuur, </a:t>
            </a:r>
            <a:r>
              <a:rPr lang="nl-BE" dirty="0" err="1"/>
              <a:t>symport</a:t>
            </a:r>
            <a:r>
              <a:rPr lang="nl-BE" dirty="0"/>
              <a:t> en antiport opname systemen (</a:t>
            </a:r>
            <a:r>
              <a:rPr lang="nl-BE" dirty="0" err="1"/>
              <a:t>transporters</a:t>
            </a:r>
            <a:r>
              <a:rPr lang="nl-BE" dirty="0"/>
              <a:t>) maar ook door bv. interactie met </a:t>
            </a:r>
            <a:r>
              <a:rPr lang="nl-BE" dirty="0" err="1"/>
              <a:t>rhizosfere</a:t>
            </a:r>
            <a:r>
              <a:rPr lang="nl-BE" dirty="0"/>
              <a:t> micro-organismen o.a. PGPB en AMF</a:t>
            </a:r>
          </a:p>
          <a:p>
            <a:pPr lvl="1"/>
            <a:r>
              <a:rPr lang="nl-BE" dirty="0"/>
              <a:t>Wat kan de plant genetica bijbrengen? 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793" y="2186359"/>
            <a:ext cx="2222339" cy="30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1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5545" y="1363807"/>
            <a:ext cx="10515600" cy="4351338"/>
          </a:xfrm>
        </p:spPr>
        <p:txBody>
          <a:bodyPr/>
          <a:lstStyle/>
          <a:p>
            <a:r>
              <a:rPr lang="nl-BE" dirty="0"/>
              <a:t>Genetische variatie voor NUE: wintertarwe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7291" y="-27204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611" y="2184509"/>
            <a:ext cx="4193309" cy="46734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627" y="2558473"/>
            <a:ext cx="347241" cy="46877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568873" y="6159194"/>
            <a:ext cx="2290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(</a:t>
            </a:r>
            <a:r>
              <a:rPr lang="nl-BE" sz="1200" dirty="0" err="1"/>
              <a:t>Hawkesford</a:t>
            </a:r>
            <a:r>
              <a:rPr lang="nl-BE" sz="1200" dirty="0"/>
              <a:t>, 2014)</a:t>
            </a:r>
          </a:p>
        </p:txBody>
      </p:sp>
      <p:sp>
        <p:nvSpPr>
          <p:cNvPr id="10" name="Pijl-omlaag 9"/>
          <p:cNvSpPr/>
          <p:nvPr/>
        </p:nvSpPr>
        <p:spPr>
          <a:xfrm>
            <a:off x="6631710" y="1850635"/>
            <a:ext cx="249381" cy="41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9434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580" y="1383431"/>
            <a:ext cx="7039330" cy="509072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44236" y="-43474"/>
            <a:ext cx="10515600" cy="1325563"/>
          </a:xfrm>
        </p:spPr>
        <p:txBody>
          <a:bodyPr/>
          <a:lstStyle/>
          <a:p>
            <a:r>
              <a:rPr lang="nl-BE" b="1" dirty="0"/>
              <a:t>Kenmerken en genetische bronnen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" y="4544290"/>
            <a:ext cx="3527947" cy="213403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43404" y="1784239"/>
            <a:ext cx="40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Op zoek naar diversiteit: 510 </a:t>
            </a:r>
            <a:r>
              <a:rPr lang="nl-BE" b="1" dirty="0" err="1"/>
              <a:t>cvs</a:t>
            </a:r>
            <a:r>
              <a:rPr lang="nl-BE" b="1" dirty="0"/>
              <a:t> (</a:t>
            </a:r>
            <a:r>
              <a:rPr lang="nl-BE" b="1" dirty="0" err="1"/>
              <a:t>Gediflux</a:t>
            </a:r>
            <a:r>
              <a:rPr lang="nl-BE" b="1" dirty="0"/>
              <a:t> collectie)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4" y="2348724"/>
            <a:ext cx="3426106" cy="1377387"/>
          </a:xfrm>
          <a:prstGeom prst="rect">
            <a:avLst/>
          </a:prstGeom>
        </p:spPr>
      </p:pic>
      <p:sp>
        <p:nvSpPr>
          <p:cNvPr id="9" name="Pijl-omlaag 8"/>
          <p:cNvSpPr/>
          <p:nvPr/>
        </p:nvSpPr>
        <p:spPr>
          <a:xfrm>
            <a:off x="1394690" y="3928795"/>
            <a:ext cx="646546" cy="5658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57726" y="1137180"/>
            <a:ext cx="478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 b="1" dirty="0"/>
              <a:t>Genetische variatie voor NUE: wintertarwe</a:t>
            </a:r>
          </a:p>
        </p:txBody>
      </p:sp>
    </p:spTree>
    <p:extLst>
      <p:ext uri="{BB962C8B-B14F-4D97-AF65-F5344CB8AC3E}">
        <p14:creationId xmlns:p14="http://schemas.microsoft.com/office/powerpoint/2010/main" val="604044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ngsels">
  <a:themeElements>
    <a:clrScheme name="Mengsel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Mengsel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engsel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ngsel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gsel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gsel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ngsel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gsel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gsel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2483</TotalTime>
  <Words>1979</Words>
  <Application>Microsoft Office PowerPoint</Application>
  <PresentationFormat>Breedbeeld</PresentationFormat>
  <Paragraphs>173</Paragraphs>
  <Slides>33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Office Theme</vt:lpstr>
      <vt:lpstr>Mengsels</vt:lpstr>
      <vt:lpstr>Document</vt:lpstr>
      <vt:lpstr>Veredelen in een agro-ecologische context</vt:lpstr>
      <vt:lpstr>Conventionele landbouw vs. agro-ecologie: is een verschillend kader nodig voor plantenveredelaars? </vt:lpstr>
      <vt:lpstr>Conventionele landbouw vs. Agro-ecologie: is een verschillend kader nodig voor plantenveredelaars? </vt:lpstr>
      <vt:lpstr>PowerPoint-presentatie</vt:lpstr>
      <vt:lpstr>PowerPoint-presentatie</vt:lpstr>
      <vt:lpstr>PowerPoint-presentatie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Kenmerken en genetische bronnen</vt:lpstr>
      <vt:lpstr>PowerPoint-presentatie</vt:lpstr>
      <vt:lpstr>Kenmerken en genetische bronnen</vt:lpstr>
      <vt:lpstr>R-genes for late blight: aardappelziekte als case studie: WUR studie</vt:lpstr>
      <vt:lpstr>PowerPoint-presentatie</vt:lpstr>
      <vt:lpstr>PowerPoint-presentatie</vt:lpstr>
      <vt:lpstr>Kenmerken en genetische bronnen</vt:lpstr>
      <vt:lpstr>Veredelingsmethoden</vt:lpstr>
      <vt:lpstr>Genetische variatie</vt:lpstr>
      <vt:lpstr>PowerPoint-presentatie</vt:lpstr>
      <vt:lpstr>Genetische variatie</vt:lpstr>
      <vt:lpstr>Veredelingsmethoden</vt:lpstr>
      <vt:lpstr>Veredelingsmethoden</vt:lpstr>
      <vt:lpstr>Veredelingsmethoden</vt:lpstr>
      <vt:lpstr>Veredelingsmethoden</vt:lpstr>
      <vt:lpstr>Veredelingsmethoden</vt:lpstr>
      <vt:lpstr>Referenties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Geert Haesaert</dc:creator>
  <cp:lastModifiedBy>Eline D'Haene</cp:lastModifiedBy>
  <cp:revision>56</cp:revision>
  <dcterms:created xsi:type="dcterms:W3CDTF">2022-02-25T13:26:19Z</dcterms:created>
  <dcterms:modified xsi:type="dcterms:W3CDTF">2022-07-05T13:56:56Z</dcterms:modified>
</cp:coreProperties>
</file>