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8" r:id="rId3"/>
    <p:sldId id="291" r:id="rId4"/>
    <p:sldId id="259" r:id="rId5"/>
    <p:sldId id="305" r:id="rId6"/>
    <p:sldId id="261" r:id="rId7"/>
    <p:sldId id="314" r:id="rId8"/>
    <p:sldId id="293" r:id="rId9"/>
    <p:sldId id="309" r:id="rId10"/>
    <p:sldId id="315" r:id="rId11"/>
    <p:sldId id="260" r:id="rId12"/>
    <p:sldId id="288" r:id="rId13"/>
    <p:sldId id="262" r:id="rId14"/>
    <p:sldId id="316" r:id="rId15"/>
    <p:sldId id="323" r:id="rId16"/>
    <p:sldId id="306" r:id="rId17"/>
    <p:sldId id="263" r:id="rId18"/>
    <p:sldId id="317" r:id="rId19"/>
    <p:sldId id="324" r:id="rId20"/>
    <p:sldId id="325" r:id="rId21"/>
    <p:sldId id="322" r:id="rId22"/>
    <p:sldId id="326" r:id="rId23"/>
    <p:sldId id="327" r:id="rId24"/>
    <p:sldId id="330" r:id="rId25"/>
    <p:sldId id="328" r:id="rId26"/>
    <p:sldId id="321" r:id="rId27"/>
    <p:sldId id="312" r:id="rId28"/>
    <p:sldId id="311" r:id="rId29"/>
    <p:sldId id="313" r:id="rId30"/>
    <p:sldId id="331" r:id="rId31"/>
    <p:sldId id="297" r:id="rId32"/>
    <p:sldId id="298" r:id="rId33"/>
    <p:sldId id="271" r:id="rId34"/>
    <p:sldId id="272" r:id="rId35"/>
    <p:sldId id="299" r:id="rId36"/>
    <p:sldId id="300" r:id="rId37"/>
    <p:sldId id="301" r:id="rId38"/>
    <p:sldId id="302" r:id="rId39"/>
    <p:sldId id="273" r:id="rId40"/>
    <p:sldId id="276" r:id="rId41"/>
    <p:sldId id="303" r:id="rId42"/>
    <p:sldId id="277" r:id="rId43"/>
    <p:sldId id="278" r:id="rId44"/>
    <p:sldId id="295" r:id="rId45"/>
    <p:sldId id="296" r:id="rId46"/>
    <p:sldId id="304" r:id="rId47"/>
    <p:sldId id="332" r:id="rId48"/>
    <p:sldId id="279" r:id="rId49"/>
    <p:sldId id="280" r:id="rId50"/>
    <p:sldId id="335" r:id="rId51"/>
    <p:sldId id="333" r:id="rId52"/>
    <p:sldId id="286" r:id="rId53"/>
    <p:sldId id="334" r:id="rId54"/>
    <p:sldId id="336" r:id="rId55"/>
    <p:sldId id="337" r:id="rId56"/>
    <p:sldId id="338" r:id="rId57"/>
    <p:sldId id="339" r:id="rId58"/>
    <p:sldId id="340" r:id="rId5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57002" autoAdjust="0"/>
  </p:normalViewPr>
  <p:slideViewPr>
    <p:cSldViewPr snapToGrid="0">
      <p:cViewPr varScale="1">
        <p:scale>
          <a:sx n="50" d="100"/>
          <a:sy n="50" d="100"/>
        </p:scale>
        <p:origin x="197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o.be\home\home_lm\llauwers\Documents\UGENT\C8_AGROECOLOGIE\EAEondersteunendeberekening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lauwers\Documents\UGENT\THESISSEN\MASTERPROEVEN\2012_04_HADRIEN\Costprices_15crop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Blad3!$L$22:$L$25</c:f>
              <c:numCache>
                <c:formatCode>General</c:formatCode>
                <c:ptCount val="4"/>
                <c:pt idx="0">
                  <c:v>3.03</c:v>
                </c:pt>
                <c:pt idx="1">
                  <c:v>3.94</c:v>
                </c:pt>
                <c:pt idx="2">
                  <c:v>4.5599999999999996</c:v>
                </c:pt>
                <c:pt idx="3">
                  <c:v>2.95</c:v>
                </c:pt>
              </c:numCache>
            </c:numRef>
          </c:xVal>
          <c:yVal>
            <c:numRef>
              <c:f>Blad3!$M$22:$M$25</c:f>
              <c:numCache>
                <c:formatCode>General</c:formatCode>
                <c:ptCount val="4"/>
                <c:pt idx="0">
                  <c:v>0.27</c:v>
                </c:pt>
                <c:pt idx="1">
                  <c:v>0.23</c:v>
                </c:pt>
                <c:pt idx="2">
                  <c:v>0.17</c:v>
                </c:pt>
                <c:pt idx="3">
                  <c:v>0.18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43-483B-AC77-6019D0185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837144"/>
        <c:axId val="604836160"/>
      </c:scatterChart>
      <c:valAx>
        <c:axId val="604837144"/>
        <c:scaling>
          <c:orientation val="minMax"/>
          <c:min val="2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04836160"/>
        <c:crosses val="autoZero"/>
        <c:crossBetween val="midCat"/>
      </c:valAx>
      <c:valAx>
        <c:axId val="604836160"/>
        <c:scaling>
          <c:orientation val="minMax"/>
          <c:max val="0.30000000000000004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04837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'C:\Users\llauwers\Documents\UGENT\THESISSEN\MASTERPROEVEN\2012_04_HADRIEN\Kostprijzen\volle teelten\[VijftienTeelten_kostprijzen_versie2.xlsx]arbeid'!$B$5</c:f>
              <c:strCache>
                <c:ptCount val="1"/>
                <c:pt idx="0">
                  <c:v>actisol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teelten\[VijftienTeelten_kostprijzen_versie2.xlsx]arbeid'!$B$6:$B$23</c:f>
              <c:numCache>
                <c:formatCode>General</c:formatCode>
                <c:ptCount val="18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D-4423-9B52-FA2055BAFF9F}"/>
            </c:ext>
          </c:extLst>
        </c:ser>
        <c:ser>
          <c:idx val="1"/>
          <c:order val="1"/>
          <c:tx>
            <c:strRef>
              <c:f>'C:\Users\llauwers\Documents\UGENT\THESISSEN\MASTERPROEVEN\2012_04_HADRIEN\Kostprijzen\volle teelten\[VijftienTeelten_kostprijzen_versie2.xlsx]arbeid'!$C$5</c:f>
              <c:strCache>
                <c:ptCount val="1"/>
                <c:pt idx="0">
                  <c:v>bemesten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teelten\[VijftienTeelten_kostprijzen_versie2.xlsx]arbeid'!$C$6:$C$23</c:f>
              <c:numCache>
                <c:formatCode>General</c:formatCode>
                <c:ptCount val="18"/>
                <c:pt idx="0">
                  <c:v>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D-4423-9B52-FA2055BAFF9F}"/>
            </c:ext>
          </c:extLst>
        </c:ser>
        <c:ser>
          <c:idx val="2"/>
          <c:order val="2"/>
          <c:tx>
            <c:strRef>
              <c:f>'C:\Users\llauwers\Documents\UGENT\THESISSEN\MASTERPROEVEN\2012_04_HADRIEN\Kostprijzen\volle teelten\[VijftienTeelten_kostprijzen_versie2.xlsx]arbeid'!$D$5</c:f>
              <c:strCache>
                <c:ptCount val="1"/>
                <c:pt idx="0">
                  <c:v>spitten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teelten\[VijftienTeelten_kostprijzen_versie2.xlsx]arbeid'!$D$6:$D$23</c:f>
              <c:numCache>
                <c:formatCode>General</c:formatCode>
                <c:ptCount val="18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D-4423-9B52-FA2055BAFF9F}"/>
            </c:ext>
          </c:extLst>
        </c:ser>
        <c:ser>
          <c:idx val="3"/>
          <c:order val="3"/>
          <c:tx>
            <c:strRef>
              <c:f>'C:\Users\llauwers\Documents\UGENT\THESISSEN\MASTERPROEVEN\2012_04_HADRIEN\Kostprijzen\volle teelten\[VijftienTeelten_kostprijzen_versie2.xlsx]arbeid'!$E$5</c:f>
              <c:strCache>
                <c:ptCount val="1"/>
                <c:pt idx="0">
                  <c:v>klaarleggen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teelten\[VijftienTeelten_kostprijzen_versie2.xlsx]arbeid'!$E$6:$E$23</c:f>
              <c:numCache>
                <c:formatCode>General</c:formatCode>
                <c:ptCount val="18"/>
                <c:pt idx="0">
                  <c:v>0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ED-4423-9B52-FA2055BAFF9F}"/>
            </c:ext>
          </c:extLst>
        </c:ser>
        <c:ser>
          <c:idx val="4"/>
          <c:order val="4"/>
          <c:tx>
            <c:strRef>
              <c:f>'C:\Users\llauwers\Documents\UGENT\THESISSEN\MASTERPROEVEN\2012_04_HADRIEN\Kostprijzen\volle teelten\[VijftienTeelten_kostprijzen_versie2.xlsx]arbeid'!$F$5</c:f>
              <c:strCache>
                <c:ptCount val="1"/>
                <c:pt idx="0">
                  <c:v>branden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teelten\[VijftienTeelten_kostprijzen_versie2.xlsx]arbeid'!$F$6:$F$23</c:f>
              <c:numCache>
                <c:formatCode>General</c:formatCode>
                <c:ptCount val="18"/>
                <c:pt idx="0">
                  <c:v>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ED-4423-9B52-FA2055BAFF9F}"/>
            </c:ext>
          </c:extLst>
        </c:ser>
        <c:ser>
          <c:idx val="5"/>
          <c:order val="5"/>
          <c:tx>
            <c:strRef>
              <c:f>'C:\Users\llauwers\Documents\UGENT\THESISSEN\MASTERPROEVEN\2012_04_HADRIEN\Kostprijzen\volle teelten\[VijftienTeelten_kostprijzen_versie2.xlsx]arbeid'!$G$5</c:f>
              <c:strCache>
                <c:ptCount val="1"/>
                <c:pt idx="0">
                  <c:v>PTV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teelten\[VijftienTeelten_kostprijzen_versie2.xlsx]arbeid'!$G$6:$G$23</c:f>
              <c:numCache>
                <c:formatCode>General</c:formatCode>
                <c:ptCount val="18"/>
                <c:pt idx="0">
                  <c:v>24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ED-4423-9B52-FA2055BAFF9F}"/>
            </c:ext>
          </c:extLst>
        </c:ser>
        <c:ser>
          <c:idx val="6"/>
          <c:order val="6"/>
          <c:tx>
            <c:strRef>
              <c:f>'C:\Users\llauwers\Documents\UGENT\THESISSEN\MASTERPROEVEN\2012_04_HADRIEN\Kostprijzen\volle teelten\[VijftienTeelten_kostprijzen_versie2.xlsx]arbeid'!$H$5</c:f>
              <c:strCache>
                <c:ptCount val="1"/>
                <c:pt idx="0">
                  <c:v>planten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teelten\[VijftienTeelten_kostprijzen_versie2.xlsx]arbeid'!$H$6:$H$23</c:f>
              <c:numCache>
                <c:formatCode>General</c:formatCode>
                <c:ptCount val="18"/>
                <c:pt idx="0">
                  <c:v>52</c:v>
                </c:pt>
                <c:pt idx="1">
                  <c:v>450</c:v>
                </c:pt>
                <c:pt idx="2">
                  <c:v>643</c:v>
                </c:pt>
                <c:pt idx="3">
                  <c:v>387</c:v>
                </c:pt>
                <c:pt idx="4">
                  <c:v>393</c:v>
                </c:pt>
                <c:pt idx="5">
                  <c:v>514</c:v>
                </c:pt>
                <c:pt idx="6">
                  <c:v>508</c:v>
                </c:pt>
                <c:pt idx="7">
                  <c:v>0</c:v>
                </c:pt>
                <c:pt idx="8">
                  <c:v>419</c:v>
                </c:pt>
                <c:pt idx="9">
                  <c:v>713</c:v>
                </c:pt>
                <c:pt idx="10">
                  <c:v>259</c:v>
                </c:pt>
                <c:pt idx="11">
                  <c:v>250</c:v>
                </c:pt>
                <c:pt idx="12">
                  <c:v>233</c:v>
                </c:pt>
                <c:pt idx="13">
                  <c:v>241.5</c:v>
                </c:pt>
                <c:pt idx="14">
                  <c:v>465</c:v>
                </c:pt>
                <c:pt idx="15">
                  <c:v>410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ED-4423-9B52-FA2055BAFF9F}"/>
            </c:ext>
          </c:extLst>
        </c:ser>
        <c:ser>
          <c:idx val="7"/>
          <c:order val="7"/>
          <c:tx>
            <c:strRef>
              <c:f>'C:\Users\llauwers\Documents\UGENT\THESISSEN\MASTERPROEVEN\2012_04_HADRIEN\Kostprijzen\volle teelten\[VijftienTeelten_kostprijzen_versie2.xlsx]arbeid'!$I$5</c:f>
              <c:strCache>
                <c:ptCount val="1"/>
                <c:pt idx="0">
                  <c:v>aanaarden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teelten\[VijftienTeelten_kostprijzen_versie2.xlsx]arbeid'!$I$6:$I$23</c:f>
              <c:numCache>
                <c:formatCode>General</c:formatCode>
                <c:ptCount val="18"/>
                <c:pt idx="0">
                  <c:v>41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ED-4423-9B52-FA2055BAFF9F}"/>
            </c:ext>
          </c:extLst>
        </c:ser>
        <c:ser>
          <c:idx val="8"/>
          <c:order val="8"/>
          <c:tx>
            <c:strRef>
              <c:f>'C:\Users\llauwers\Documents\UGENT\THESISSEN\MASTERPROEVEN\2012_04_HADRIEN\Kostprijzen\volle teelten\[VijftienTeelten_kostprijzen_versie2.xlsx]arbeid'!$J$5</c:f>
              <c:strCache>
                <c:ptCount val="1"/>
                <c:pt idx="0">
                  <c:v>schoffelen/wieden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teelten\[VijftienTeelten_kostprijzen_versie2.xlsx]arbeid'!$J$6:$J$23</c:f>
              <c:numCache>
                <c:formatCode>General</c:formatCode>
                <c:ptCount val="18"/>
                <c:pt idx="0">
                  <c:v>34</c:v>
                </c:pt>
                <c:pt idx="1">
                  <c:v>369</c:v>
                </c:pt>
                <c:pt idx="2">
                  <c:v>30</c:v>
                </c:pt>
                <c:pt idx="3">
                  <c:v>54</c:v>
                </c:pt>
                <c:pt idx="4">
                  <c:v>31</c:v>
                </c:pt>
                <c:pt idx="5">
                  <c:v>11</c:v>
                </c:pt>
                <c:pt idx="6">
                  <c:v>69</c:v>
                </c:pt>
                <c:pt idx="7">
                  <c:v>0</c:v>
                </c:pt>
                <c:pt idx="8">
                  <c:v>73</c:v>
                </c:pt>
                <c:pt idx="9">
                  <c:v>80</c:v>
                </c:pt>
                <c:pt idx="10">
                  <c:v>636</c:v>
                </c:pt>
                <c:pt idx="11">
                  <c:v>278</c:v>
                </c:pt>
                <c:pt idx="12">
                  <c:v>360</c:v>
                </c:pt>
                <c:pt idx="13">
                  <c:v>319</c:v>
                </c:pt>
                <c:pt idx="14">
                  <c:v>72</c:v>
                </c:pt>
                <c:pt idx="15">
                  <c:v>60</c:v>
                </c:pt>
                <c:pt idx="16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ED-4423-9B52-FA2055BAFF9F}"/>
            </c:ext>
          </c:extLst>
        </c:ser>
        <c:ser>
          <c:idx val="9"/>
          <c:order val="9"/>
          <c:tx>
            <c:strRef>
              <c:f>'C:\Users\llauwers\Documents\UGENT\THESISSEN\MASTERPROEVEN\2012_04_HADRIEN\Kostprijzen\volle teelten\[VijftienTeelten_kostprijzen_versie2.xlsx]arbeid'!$K$5</c:f>
              <c:strCache>
                <c:ptCount val="1"/>
                <c:pt idx="0">
                  <c:v>GVZ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teelten\[VijftienTeelten_kostprijzen_versie2.xlsx]arbeid'!$K$6:$K$23</c:f>
              <c:numCache>
                <c:formatCode>General</c:formatCode>
                <c:ptCount val="18"/>
                <c:pt idx="0">
                  <c:v>86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ED-4423-9B52-FA2055BAFF9F}"/>
            </c:ext>
          </c:extLst>
        </c:ser>
        <c:ser>
          <c:idx val="10"/>
          <c:order val="10"/>
          <c:tx>
            <c:strRef>
              <c:f>'C:\Users\llauwers\Documents\UGENT\THESISSEN\MASTERPROEVEN\2012_04_HADRIEN\Kostprijzen\volle teelten\[VijftienTeelten_kostprijzen_versie2.xlsx]arbeid'!$L$5</c:f>
              <c:strCache>
                <c:ptCount val="1"/>
                <c:pt idx="0">
                  <c:v>oogsten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teelten\[VijftienTeelten_kostprijzen_versie2.xlsx]arbeid'!$L$6:$L$23</c:f>
              <c:numCache>
                <c:formatCode>General</c:formatCode>
                <c:ptCount val="18"/>
                <c:pt idx="0">
                  <c:v>613</c:v>
                </c:pt>
                <c:pt idx="1">
                  <c:v>1069</c:v>
                </c:pt>
                <c:pt idx="2">
                  <c:v>1571</c:v>
                </c:pt>
                <c:pt idx="3">
                  <c:v>517</c:v>
                </c:pt>
                <c:pt idx="4">
                  <c:v>895</c:v>
                </c:pt>
                <c:pt idx="5">
                  <c:v>3490</c:v>
                </c:pt>
                <c:pt idx="6">
                  <c:v>1036</c:v>
                </c:pt>
                <c:pt idx="7">
                  <c:v>1290</c:v>
                </c:pt>
                <c:pt idx="8">
                  <c:v>1565</c:v>
                </c:pt>
                <c:pt idx="9">
                  <c:v>2200</c:v>
                </c:pt>
                <c:pt idx="10">
                  <c:v>1079</c:v>
                </c:pt>
                <c:pt idx="11">
                  <c:v>903</c:v>
                </c:pt>
                <c:pt idx="12">
                  <c:v>443</c:v>
                </c:pt>
                <c:pt idx="13">
                  <c:v>673</c:v>
                </c:pt>
                <c:pt idx="14">
                  <c:v>490</c:v>
                </c:pt>
                <c:pt idx="15">
                  <c:v>1864</c:v>
                </c:pt>
                <c:pt idx="16">
                  <c:v>1475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ED-4423-9B52-FA2055BAFF9F}"/>
            </c:ext>
          </c:extLst>
        </c:ser>
        <c:ser>
          <c:idx val="11"/>
          <c:order val="11"/>
          <c:tx>
            <c:strRef>
              <c:f>'C:\Users\llauwers\Documents\UGENT\THESISSEN\MASTERPROEVEN\2012_04_HADRIEN\Kostprijzen\volle teelten\[VijftienTeelten_kostprijzen_versie2.xlsx]arbeid'!$M$5</c:f>
              <c:strCache>
                <c:ptCount val="1"/>
                <c:pt idx="0">
                  <c:v>opkuisen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teelten\[VijftienTeelten_kostprijzen_versie2.xlsx]arbeid'!$M$6:$M$23</c:f>
              <c:numCache>
                <c:formatCode>General</c:formatCode>
                <c:ptCount val="18"/>
                <c:pt idx="0">
                  <c:v>29</c:v>
                </c:pt>
                <c:pt idx="1">
                  <c:v>93</c:v>
                </c:pt>
                <c:pt idx="2">
                  <c:v>0</c:v>
                </c:pt>
                <c:pt idx="3">
                  <c:v>246</c:v>
                </c:pt>
                <c:pt idx="4">
                  <c:v>0</c:v>
                </c:pt>
                <c:pt idx="5">
                  <c:v>132</c:v>
                </c:pt>
                <c:pt idx="6">
                  <c:v>37.5</c:v>
                </c:pt>
                <c:pt idx="7">
                  <c:v>63</c:v>
                </c:pt>
                <c:pt idx="8">
                  <c:v>268</c:v>
                </c:pt>
                <c:pt idx="9">
                  <c:v>0</c:v>
                </c:pt>
                <c:pt idx="10">
                  <c:v>69</c:v>
                </c:pt>
                <c:pt idx="11">
                  <c:v>77</c:v>
                </c:pt>
                <c:pt idx="12">
                  <c:v>182</c:v>
                </c:pt>
                <c:pt idx="13">
                  <c:v>129.5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2ED-4423-9B52-FA2055BAFF9F}"/>
            </c:ext>
          </c:extLst>
        </c:ser>
        <c:ser>
          <c:idx val="12"/>
          <c:order val="12"/>
          <c:tx>
            <c:strRef>
              <c:f>'C:\Users\llauwers\Documents\UGENT\THESISSEN\MASTERPROEVEN\2012_04_HADRIEN\Kostprijzen\volle teelten\[VijftienTeelten_kostprijzen_versie2.xlsx]arbeid'!$N$5</c:f>
              <c:strCache>
                <c:ptCount val="1"/>
                <c:pt idx="0">
                  <c:v>doeken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teelten\[VijftienTeelten_kostprijzen_versie2.xlsx]arbeid'!$N$6:$N$23</c:f>
              <c:numCache>
                <c:formatCode>General</c:formatCode>
                <c:ptCount val="18"/>
                <c:pt idx="0">
                  <c:v>50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30</c:v>
                </c:pt>
                <c:pt idx="6">
                  <c:v>60</c:v>
                </c:pt>
                <c:pt idx="7">
                  <c:v>30</c:v>
                </c:pt>
                <c:pt idx="8">
                  <c:v>30</c:v>
                </c:pt>
                <c:pt idx="9">
                  <c:v>60</c:v>
                </c:pt>
                <c:pt idx="10">
                  <c:v>30</c:v>
                </c:pt>
                <c:pt idx="11">
                  <c:v>45</c:v>
                </c:pt>
                <c:pt idx="12">
                  <c:v>30</c:v>
                </c:pt>
                <c:pt idx="13">
                  <c:v>37.5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ED-4423-9B52-FA2055BAFF9F}"/>
            </c:ext>
          </c:extLst>
        </c:ser>
        <c:ser>
          <c:idx val="13"/>
          <c:order val="13"/>
          <c:tx>
            <c:strRef>
              <c:f>'C:\Users\llauwers\Documents\UGENT\THESISSEN\MASTERPROEVEN\2012_04_HADRIEN\Kostprijzen\volle teelten\[VijftienTeelten_kostprijzen_versie2.xlsx]arbeid'!$O$5</c:f>
              <c:strCache>
                <c:ptCount val="1"/>
                <c:pt idx="0">
                  <c:v>water geven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teelten\[VijftienTeelten_kostprijzen_versie2.xlsx]arbeid'!$O$6:$O$23</c:f>
              <c:numCache>
                <c:formatCode>General</c:formatCode>
                <c:ptCount val="18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6</c:v>
                </c:pt>
                <c:pt idx="4">
                  <c:v>12</c:v>
                </c:pt>
                <c:pt idx="5">
                  <c:v>9</c:v>
                </c:pt>
                <c:pt idx="6">
                  <c:v>9</c:v>
                </c:pt>
                <c:pt idx="7">
                  <c:v>3</c:v>
                </c:pt>
                <c:pt idx="8">
                  <c:v>5</c:v>
                </c:pt>
                <c:pt idx="9">
                  <c:v>9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2ED-4423-9B52-FA2055BAFF9F}"/>
            </c:ext>
          </c:extLst>
        </c:ser>
        <c:ser>
          <c:idx val="14"/>
          <c:order val="14"/>
          <c:tx>
            <c:strRef>
              <c:f>'C:\Users\llauwers\Documents\UGENT\THESISSEN\MASTERPROEVEN\2012_04_HADRIEN\Kostprijzen\volle teelten\[VijftienTeelten_kostprijzen_versie2.xlsx]arbeid'!$P$5</c:f>
              <c:strCache>
                <c:ptCount val="1"/>
                <c:pt idx="0">
                  <c:v>tunnels</c:v>
                </c:pt>
              </c:strCache>
            </c:strRef>
          </c:tx>
          <c:invertIfNegative val="0"/>
          <c:cat>
            <c:strRef>
              <c:f>'C:\Users\llauwers\Documents\UGENT\THESISSEN\MASTERPROEVEN\2012_04_HADRIEN\Kostprijzen\volle teelten\[VijftienTeelten_kostprijzen_versie2.xlsx]arbeid'!$A$6:$A$23</c:f>
              <c:strCache>
                <c:ptCount val="18"/>
                <c:pt idx="0">
                  <c:v>aardappel</c:v>
                </c:pt>
                <c:pt idx="1">
                  <c:v>koolrabi</c:v>
                </c:pt>
                <c:pt idx="2">
                  <c:v>landkers 1</c:v>
                </c:pt>
                <c:pt idx="3">
                  <c:v>mizuna 1</c:v>
                </c:pt>
                <c:pt idx="4">
                  <c:v>paksoy 1</c:v>
                </c:pt>
                <c:pt idx="5">
                  <c:v>pijpajuin 1</c:v>
                </c:pt>
                <c:pt idx="6">
                  <c:v>raapsteel 1</c:v>
                </c:pt>
                <c:pt idx="7">
                  <c:v>radijs 1</c:v>
                </c:pt>
                <c:pt idx="8">
                  <c:v>rode biet</c:v>
                </c:pt>
                <c:pt idx="9">
                  <c:v>rucola 1</c:v>
                </c:pt>
                <c:pt idx="10">
                  <c:v>selder 1</c:v>
                </c:pt>
                <c:pt idx="11">
                  <c:v>sla 1</c:v>
                </c:pt>
                <c:pt idx="12">
                  <c:v>sla 2</c:v>
                </c:pt>
                <c:pt idx="13">
                  <c:v>sla</c:v>
                </c:pt>
                <c:pt idx="14">
                  <c:v>spinazie</c:v>
                </c:pt>
                <c:pt idx="15">
                  <c:v>warmoes 1</c:v>
                </c:pt>
                <c:pt idx="16">
                  <c:v>wortel</c:v>
                </c:pt>
              </c:strCache>
            </c:strRef>
          </c:cat>
          <c:val>
            <c:numRef>
              <c:f>'C:\Users\llauwers\Documents\UGENT\THESISSEN\MASTERPROEVEN\2012_04_HADRIEN\Kostprijzen\volle teelten\[VijftienTeelten_kostprijzen_versie2.xlsx]arbeid'!$P$6:$P$23</c:f>
              <c:numCache>
                <c:formatCode>General</c:formatCode>
                <c:ptCount val="18"/>
                <c:pt idx="0">
                  <c:v>0</c:v>
                </c:pt>
                <c:pt idx="1">
                  <c:v>60</c:v>
                </c:pt>
                <c:pt idx="2">
                  <c:v>68</c:v>
                </c:pt>
                <c:pt idx="3">
                  <c:v>66</c:v>
                </c:pt>
                <c:pt idx="4">
                  <c:v>72</c:v>
                </c:pt>
                <c:pt idx="5">
                  <c:v>68</c:v>
                </c:pt>
                <c:pt idx="6">
                  <c:v>61</c:v>
                </c:pt>
                <c:pt idx="7">
                  <c:v>64</c:v>
                </c:pt>
                <c:pt idx="8">
                  <c:v>60</c:v>
                </c:pt>
                <c:pt idx="9">
                  <c:v>51</c:v>
                </c:pt>
                <c:pt idx="10">
                  <c:v>60</c:v>
                </c:pt>
                <c:pt idx="11">
                  <c:v>109</c:v>
                </c:pt>
                <c:pt idx="12">
                  <c:v>120</c:v>
                </c:pt>
                <c:pt idx="13">
                  <c:v>114.5</c:v>
                </c:pt>
                <c:pt idx="14">
                  <c:v>56</c:v>
                </c:pt>
                <c:pt idx="15">
                  <c:v>17</c:v>
                </c:pt>
                <c:pt idx="1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2ED-4423-9B52-FA2055BAF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54592"/>
        <c:axId val="61684736"/>
      </c:barChart>
      <c:catAx>
        <c:axId val="5425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684736"/>
        <c:crosses val="autoZero"/>
        <c:auto val="1"/>
        <c:lblAlgn val="ctr"/>
        <c:lblOffset val="100"/>
        <c:noMultiLvlLbl val="0"/>
      </c:catAx>
      <c:valAx>
        <c:axId val="6168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254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B3A30-76A6-4FA3-9C39-B622A05858D2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79D8C-0512-4707-8C20-0B71CA5BAD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664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0150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6471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836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5413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5894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6377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0133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8189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7268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7657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42075-CA90-4903-9839-C1AB40851E7A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548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2758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4702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3232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5722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1961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8870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3412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1085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651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3503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162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23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14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42075-CA90-4903-9839-C1AB40851E7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783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485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389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434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9D8C-0512-4707-8C20-0B71CA5BAD53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684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BE77-F42D-42B0-8AC5-78B6B52CE81B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0CC-9AB1-4C35-A89E-EF2CBB7C03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543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BE77-F42D-42B0-8AC5-78B6B52CE81B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0CC-9AB1-4C35-A89E-EF2CBB7C03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32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BE77-F42D-42B0-8AC5-78B6B52CE81B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0CC-9AB1-4C35-A89E-EF2CBB7C03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490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0400" y="2057400"/>
            <a:ext cx="9753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30400" y="3200400"/>
            <a:ext cx="4775200" cy="2819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908800" y="3200400"/>
            <a:ext cx="4775200" cy="1333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908800" y="4686300"/>
            <a:ext cx="4775200" cy="1333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pag. </a:t>
            </a:r>
            <a:fld id="{83DBFF65-949A-4F61-93D8-BD13E910E4C9}" type="slidenum">
              <a:rPr lang="nl-NL"/>
              <a:pPr>
                <a:defRPr/>
              </a:pPr>
              <a:t>‹nr.›</a:t>
            </a:fld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822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BE77-F42D-42B0-8AC5-78B6B52CE81B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0CC-9AB1-4C35-A89E-EF2CBB7C03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058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BE77-F42D-42B0-8AC5-78B6B52CE81B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0CC-9AB1-4C35-A89E-EF2CBB7C03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390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BE77-F42D-42B0-8AC5-78B6B52CE81B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0CC-9AB1-4C35-A89E-EF2CBB7C03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19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BE77-F42D-42B0-8AC5-78B6B52CE81B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0CC-9AB1-4C35-A89E-EF2CBB7C03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10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BE77-F42D-42B0-8AC5-78B6B52CE81B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0CC-9AB1-4C35-A89E-EF2CBB7C03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019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BE77-F42D-42B0-8AC5-78B6B52CE81B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0CC-9AB1-4C35-A89E-EF2CBB7C03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822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BE77-F42D-42B0-8AC5-78B6B52CE81B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0CC-9AB1-4C35-A89E-EF2CBB7C03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210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BE77-F42D-42B0-8AC5-78B6B52CE81B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0CC-9AB1-4C35-A89E-EF2CBB7C03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71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8BE77-F42D-42B0-8AC5-78B6B52CE81B}" type="datetimeFigureOut">
              <a:rPr lang="nl-BE" smtClean="0"/>
              <a:t>28/03/2022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F0CC-9AB1-4C35-A89E-EF2CBB7C03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63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lvo.vlaanderen.be/nl/dossier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ECONOMIE </a:t>
            </a:r>
            <a:br>
              <a:rPr lang="nl-BE" dirty="0" smtClean="0"/>
            </a:br>
            <a:r>
              <a:rPr lang="nl-BE" dirty="0" smtClean="0"/>
              <a:t>en AGRO-ECOLOGIE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Of omgekeerd?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14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06376"/>
            <a:ext cx="76454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8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Vier winsten op kapitaal (COMMONLAND)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Doel: de 4 productiefactoren vergelijken met </a:t>
            </a:r>
            <a:r>
              <a:rPr lang="nl-BE" dirty="0" err="1" smtClean="0"/>
              <a:t>Ferweda’s</a:t>
            </a:r>
            <a:r>
              <a:rPr lang="nl-BE" dirty="0" smtClean="0"/>
              <a:t> 4 kapitaalvormen</a:t>
            </a:r>
          </a:p>
          <a:p>
            <a:r>
              <a:rPr lang="nl-BE" dirty="0" err="1" smtClean="0"/>
              <a:t>Ferweda</a:t>
            </a:r>
            <a:r>
              <a:rPr lang="nl-BE" dirty="0" smtClean="0"/>
              <a:t> vertrekt van een </a:t>
            </a:r>
            <a:r>
              <a:rPr lang="nl-BE" dirty="0" err="1" smtClean="0"/>
              <a:t>landschapsecologische</a:t>
            </a:r>
            <a:r>
              <a:rPr lang="nl-BE" dirty="0" smtClean="0"/>
              <a:t> invalshoek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23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95" y="272997"/>
            <a:ext cx="8059275" cy="32865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95" y="3485679"/>
            <a:ext cx="8154538" cy="337232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781884" y="6176963"/>
            <a:ext cx="22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www.commonland.be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54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KEUZES, geïnspireerd door verleden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R. </a:t>
            </a:r>
            <a:r>
              <a:rPr lang="nl-BE" dirty="0" err="1" smtClean="0"/>
              <a:t>Tijskens</a:t>
            </a:r>
            <a:r>
              <a:rPr lang="nl-BE" dirty="0"/>
              <a:t>:</a:t>
            </a:r>
            <a:r>
              <a:rPr lang="nl-BE" dirty="0" smtClean="0"/>
              <a:t> Het graan, het varken en de glimlach van het kind</a:t>
            </a:r>
          </a:p>
          <a:p>
            <a:r>
              <a:rPr lang="nl-BE" i="1" dirty="0" err="1" smtClean="0"/>
              <a:t>Silent</a:t>
            </a:r>
            <a:r>
              <a:rPr lang="nl-BE" i="1" dirty="0" smtClean="0"/>
              <a:t> </a:t>
            </a:r>
            <a:r>
              <a:rPr lang="nl-BE" i="1" dirty="0" err="1" smtClean="0"/>
              <a:t>agroecological</a:t>
            </a:r>
            <a:r>
              <a:rPr lang="nl-BE" i="1" dirty="0" smtClean="0"/>
              <a:t> turn </a:t>
            </a:r>
            <a:r>
              <a:rPr lang="nl-BE" dirty="0" smtClean="0"/>
              <a:t>(</a:t>
            </a:r>
            <a:r>
              <a:rPr lang="nl-BE" dirty="0"/>
              <a:t>v</a:t>
            </a:r>
            <a:r>
              <a:rPr lang="nl-BE" dirty="0" smtClean="0"/>
              <a:t>an der Ploeg </a:t>
            </a:r>
            <a:r>
              <a:rPr lang="nl-BE" i="1" dirty="0" smtClean="0"/>
              <a:t>et al</a:t>
            </a:r>
            <a:r>
              <a:rPr lang="nl-BE" dirty="0" smtClean="0"/>
              <a:t>., 2019) </a:t>
            </a:r>
            <a:r>
              <a:rPr lang="nl-BE" dirty="0" err="1" smtClean="0"/>
              <a:t>based</a:t>
            </a:r>
            <a:r>
              <a:rPr lang="nl-BE" dirty="0" smtClean="0"/>
              <a:t> on </a:t>
            </a:r>
            <a:r>
              <a:rPr lang="nl-BE" dirty="0" err="1" smtClean="0"/>
              <a:t>current</a:t>
            </a:r>
            <a:r>
              <a:rPr lang="nl-BE" dirty="0" smtClean="0"/>
              <a:t> </a:t>
            </a:r>
            <a:r>
              <a:rPr lang="nl-BE" dirty="0" err="1" smtClean="0"/>
              <a:t>practices</a:t>
            </a:r>
            <a:endParaRPr lang="nl-BE" dirty="0" smtClean="0"/>
          </a:p>
          <a:p>
            <a:r>
              <a:rPr lang="nl-BE" dirty="0"/>
              <a:t>maatschappelijk verantwoord </a:t>
            </a:r>
            <a:r>
              <a:rPr lang="nl-BE" dirty="0" smtClean="0"/>
              <a:t>ondernemen</a:t>
            </a:r>
          </a:p>
          <a:p>
            <a:r>
              <a:rPr lang="nl-BE" dirty="0" err="1" smtClean="0"/>
              <a:t>Agroecologie</a:t>
            </a:r>
            <a:r>
              <a:rPr lang="nl-BE" dirty="0" smtClean="0"/>
              <a:t> als een 4° generieke bedrijfsstrategie (naast de drie generieke van Porter)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62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Literatuur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De Grauwe, P. (2020). De limieten van de markt. Lannoo, 279pp</a:t>
            </a:r>
          </a:p>
          <a:p>
            <a:r>
              <a:rPr lang="nl-BE" dirty="0" err="1" smtClean="0"/>
              <a:t>Ferweda</a:t>
            </a:r>
            <a:r>
              <a:rPr lang="nl-BE" dirty="0" smtClean="0"/>
              <a:t>, W. (www.commonland.be)</a:t>
            </a:r>
          </a:p>
          <a:p>
            <a:r>
              <a:rPr lang="nl-BE" dirty="0" err="1" smtClean="0"/>
              <a:t>Kuhk</a:t>
            </a:r>
            <a:r>
              <a:rPr lang="nl-BE" dirty="0" smtClean="0"/>
              <a:t>, A. et al. (2018). Op grond van samenwerking. Epo, 423 pp</a:t>
            </a:r>
          </a:p>
          <a:p>
            <a:r>
              <a:rPr lang="nl-BE" dirty="0" err="1" smtClean="0"/>
              <a:t>Mazzucato</a:t>
            </a:r>
            <a:r>
              <a:rPr lang="nl-BE" dirty="0" smtClean="0"/>
              <a:t>, M. (2018). De waarde van alles</a:t>
            </a:r>
            <a:r>
              <a:rPr lang="nl-BE" dirty="0"/>
              <a:t>. </a:t>
            </a:r>
            <a:r>
              <a:rPr lang="nl-BE"/>
              <a:t>Nieuw Amsterdam, </a:t>
            </a:r>
            <a:r>
              <a:rPr lang="nl-BE" smtClean="0"/>
              <a:t>384pp</a:t>
            </a:r>
          </a:p>
          <a:p>
            <a:r>
              <a:rPr lang="nl-BE" smtClean="0"/>
              <a:t>Raworth</a:t>
            </a:r>
            <a:r>
              <a:rPr lang="nl-BE" dirty="0" smtClean="0"/>
              <a:t>, K. (2017).Donut economie, in zeven stappen naar een economie voor de 21° eeuw. Nieuw Amsterdam, 352 pp</a:t>
            </a:r>
          </a:p>
          <a:p>
            <a:r>
              <a:rPr lang="nl-BE" dirty="0" smtClean="0"/>
              <a:t>Schwartz, J.D. (2020). Landherstel. Vonk Uitgevers, 254pp</a:t>
            </a:r>
          </a:p>
          <a:p>
            <a:r>
              <a:rPr lang="nl-BE" dirty="0" smtClean="0"/>
              <a:t>Van Bavel, B. (2018). De onzichtbare hand. Prometheus, 485 pp</a:t>
            </a:r>
          </a:p>
          <a:p>
            <a:r>
              <a:rPr lang="nl-BE" dirty="0" smtClean="0"/>
              <a:t>Van de Ploeg, J.D. </a:t>
            </a:r>
            <a:r>
              <a:rPr lang="nl-BE" i="1" dirty="0" smtClean="0"/>
              <a:t>et al. </a:t>
            </a:r>
            <a:r>
              <a:rPr lang="nl-BE" dirty="0" smtClean="0"/>
              <a:t>(2019). The </a:t>
            </a:r>
            <a:r>
              <a:rPr lang="nl-BE" dirty="0" err="1" smtClean="0"/>
              <a:t>economic</a:t>
            </a:r>
            <a:r>
              <a:rPr lang="nl-BE" dirty="0" smtClean="0"/>
              <a:t> </a:t>
            </a:r>
            <a:r>
              <a:rPr lang="nl-BE" dirty="0" err="1" smtClean="0"/>
              <a:t>potential</a:t>
            </a:r>
            <a:r>
              <a:rPr lang="nl-BE" dirty="0" smtClean="0"/>
              <a:t> of </a:t>
            </a:r>
            <a:r>
              <a:rPr lang="nl-BE" dirty="0" err="1" smtClean="0"/>
              <a:t>agroecology</a:t>
            </a:r>
            <a:r>
              <a:rPr lang="nl-BE" dirty="0" smtClean="0"/>
              <a:t>: </a:t>
            </a:r>
            <a:r>
              <a:rPr lang="nl-BE" dirty="0" err="1" smtClean="0"/>
              <a:t>empirical</a:t>
            </a:r>
            <a:r>
              <a:rPr lang="nl-BE" dirty="0" smtClean="0"/>
              <a:t> </a:t>
            </a:r>
            <a:r>
              <a:rPr lang="nl-BE" dirty="0" err="1" smtClean="0"/>
              <a:t>evidence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Europe. Journal of </a:t>
            </a:r>
            <a:r>
              <a:rPr lang="nl-BE" dirty="0" err="1" smtClean="0"/>
              <a:t>Rural</a:t>
            </a:r>
            <a:r>
              <a:rPr lang="nl-BE" dirty="0" smtClean="0"/>
              <a:t> Studies, 71, 46-61.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86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 kijkt een econoom naar </a:t>
            </a:r>
            <a:r>
              <a:rPr lang="nl-BE" dirty="0" err="1" smtClean="0"/>
              <a:t>agroecologie</a:t>
            </a:r>
            <a:r>
              <a:rPr lang="nl-BE" dirty="0" smtClean="0"/>
              <a:t>? Besluit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Economie aan een serieuze revisie toe, en bezig!</a:t>
            </a:r>
          </a:p>
          <a:p>
            <a:r>
              <a:rPr lang="nl-BE" dirty="0" smtClean="0"/>
              <a:t>Agro-ecologie ontwikkelt nu snel als wetenschap</a:t>
            </a:r>
          </a:p>
          <a:p>
            <a:r>
              <a:rPr lang="nl-BE" dirty="0" smtClean="0"/>
              <a:t>Uitdaging: zoeken en vinden van een denkkader dat zowel de beide wetenschappen bindt, maar ook de beweging (</a:t>
            </a:r>
            <a:r>
              <a:rPr lang="nl-BE" dirty="0" err="1" smtClean="0"/>
              <a:t>agrecologie</a:t>
            </a:r>
            <a:r>
              <a:rPr lang="nl-BE" dirty="0" smtClean="0"/>
              <a:t>) en de maatschappelijke, staathuishoudkundige rol van de economie, en tevens ook de praktijken (businessmodellen)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39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600" dirty="0" smtClean="0"/>
              <a:t>ECONOMIE en AGRO-ECOLOGIE</a:t>
            </a:r>
          </a:p>
          <a:p>
            <a:pPr lvl="1"/>
            <a:r>
              <a:rPr lang="nl-BE" sz="3600" dirty="0" smtClean="0"/>
              <a:t>Hoe kijkt een econoom naar agro-ecologie?</a:t>
            </a:r>
          </a:p>
          <a:p>
            <a:pPr lvl="1"/>
            <a:r>
              <a:rPr lang="nl-BE" sz="3600" b="1" dirty="0" smtClean="0">
                <a:solidFill>
                  <a:srgbClr val="0070C0"/>
                </a:solidFill>
              </a:rPr>
              <a:t>Is agro-ecologie een mogelijk verdienmodel?</a:t>
            </a:r>
          </a:p>
          <a:p>
            <a:r>
              <a:rPr lang="nl-BE" sz="3600" dirty="0" smtClean="0"/>
              <a:t>AGRO-ECOLOGIE en ECONOMIE</a:t>
            </a:r>
          </a:p>
          <a:p>
            <a:pPr lvl="1"/>
            <a:r>
              <a:rPr lang="nl-BE" sz="3600" dirty="0" smtClean="0"/>
              <a:t>Een agro-ecologische onderneming: financieel plan</a:t>
            </a:r>
          </a:p>
          <a:p>
            <a:pPr lvl="1"/>
            <a:r>
              <a:rPr lang="nl-BE" sz="3600" dirty="0" smtClean="0"/>
              <a:t>Creatief omgaan met beleidsondersteuning</a:t>
            </a:r>
          </a:p>
          <a:p>
            <a:pPr lvl="1"/>
            <a:endParaRPr lang="nl-BE" sz="3600" dirty="0" smtClean="0"/>
          </a:p>
          <a:p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1235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Kunnen </a:t>
            </a:r>
            <a:r>
              <a:rPr lang="nl-BE" dirty="0" err="1" smtClean="0"/>
              <a:t>agroecologische</a:t>
            </a:r>
            <a:r>
              <a:rPr lang="nl-BE" dirty="0" smtClean="0"/>
              <a:t> praktijken een nieuw verdienmodel worden?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Vertrekkend van Business Canvas model</a:t>
            </a:r>
          </a:p>
          <a:p>
            <a:r>
              <a:rPr lang="nl-BE" dirty="0"/>
              <a:t>Enkele empirische voorbeelden (Van der Ploeg </a:t>
            </a:r>
            <a:r>
              <a:rPr lang="nl-BE" i="1" dirty="0"/>
              <a:t>et </a:t>
            </a:r>
            <a:r>
              <a:rPr lang="nl-BE" i="1" dirty="0" smtClean="0"/>
              <a:t>al</a:t>
            </a:r>
            <a:r>
              <a:rPr lang="nl-BE" dirty="0" smtClean="0"/>
              <a:t>., 2019)</a:t>
            </a:r>
            <a:endParaRPr lang="nl-BE" dirty="0"/>
          </a:p>
          <a:p>
            <a:r>
              <a:rPr lang="nl-BE" dirty="0"/>
              <a:t>Wat leren we uit VERDIENWIJZER?</a:t>
            </a:r>
          </a:p>
          <a:p>
            <a:r>
              <a:rPr lang="nl-BE" dirty="0" smtClean="0"/>
              <a:t>Valkuilen bij inschatten economische potentie</a:t>
            </a:r>
          </a:p>
        </p:txBody>
      </p:sp>
    </p:spTree>
    <p:extLst>
      <p:ext uri="{BB962C8B-B14F-4D97-AF65-F5344CB8AC3E}">
        <p14:creationId xmlns:p14="http://schemas.microsoft.com/office/powerpoint/2010/main" val="9508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58" y="0"/>
            <a:ext cx="10531042" cy="6858000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5836920" y="1840865"/>
            <a:ext cx="4373880" cy="1266507"/>
          </a:xfrm>
          <a:prstGeom prst="ellipse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FF0000"/>
                </a:solidFill>
              </a:rPr>
              <a:t>Korte keten klantenbetrokkenheid</a:t>
            </a:r>
          </a:p>
          <a:p>
            <a:pPr algn="ctr"/>
            <a:r>
              <a:rPr lang="nl-BE" dirty="0" smtClean="0">
                <a:solidFill>
                  <a:srgbClr val="FF0000"/>
                </a:solidFill>
              </a:rPr>
              <a:t>beleving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1478280" y="3700145"/>
            <a:ext cx="9098280" cy="1266507"/>
          </a:xfrm>
          <a:prstGeom prst="ellipse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FF0000"/>
                </a:solidFill>
              </a:rPr>
              <a:t>CSA , community </a:t>
            </a:r>
            <a:r>
              <a:rPr lang="nl-BE" dirty="0" err="1" smtClean="0">
                <a:solidFill>
                  <a:srgbClr val="FF0000"/>
                </a:solidFill>
              </a:rPr>
              <a:t>supported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agriculture</a:t>
            </a:r>
            <a:endParaRPr lang="nl-BE" dirty="0" smtClean="0">
              <a:solidFill>
                <a:srgbClr val="FF0000"/>
              </a:solidFill>
            </a:endParaRPr>
          </a:p>
          <a:p>
            <a:pPr algn="ctr"/>
            <a:r>
              <a:rPr lang="nl-BE" dirty="0" smtClean="0">
                <a:solidFill>
                  <a:srgbClr val="FF0000"/>
                </a:solidFill>
              </a:rPr>
              <a:t>Grond beheren als een common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4160520" y="-636"/>
            <a:ext cx="4008120" cy="889001"/>
          </a:xfrm>
          <a:prstGeom prst="ellipse">
            <a:avLst/>
          </a:prstGeom>
          <a:solidFill>
            <a:schemeClr val="bg1">
              <a:alpha val="0"/>
            </a:schemeClr>
          </a:solidFill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0070C0"/>
                </a:solidFill>
              </a:rPr>
              <a:t>Centraal: wat </a:t>
            </a:r>
            <a:r>
              <a:rPr lang="nl-BE" dirty="0" smtClean="0">
                <a:solidFill>
                  <a:srgbClr val="0070C0"/>
                </a:solidFill>
              </a:rPr>
              <a:t>(en hoe) breng je (het) </a:t>
            </a:r>
            <a:r>
              <a:rPr lang="nl-BE" dirty="0" smtClean="0">
                <a:solidFill>
                  <a:srgbClr val="0070C0"/>
                </a:solidFill>
              </a:rPr>
              <a:t>voort?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822758" y="4984115"/>
            <a:ext cx="10531042" cy="1800861"/>
          </a:xfrm>
          <a:prstGeom prst="ellipse">
            <a:avLst/>
          </a:prstGeom>
          <a:solidFill>
            <a:schemeClr val="bg1">
              <a:alpha val="0"/>
            </a:schemeClr>
          </a:solidFill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0070C0"/>
                </a:solidFill>
              </a:rPr>
              <a:t>Centraal: wat breng het op?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brengt het op?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Opbrengstenstroom &gt; kostenstructuur</a:t>
            </a:r>
          </a:p>
          <a:p>
            <a:r>
              <a:rPr lang="nl-BE" dirty="0" smtClean="0"/>
              <a:t>Of </a:t>
            </a:r>
            <a:r>
              <a:rPr lang="nl-BE" dirty="0" err="1" smtClean="0"/>
              <a:t>maw</a:t>
            </a:r>
            <a:r>
              <a:rPr lang="nl-BE" dirty="0" smtClean="0"/>
              <a:t>: er moet WINST gemaakt worden!</a:t>
            </a:r>
          </a:p>
          <a:p>
            <a:r>
              <a:rPr lang="nl-BE" dirty="0" smtClean="0"/>
              <a:t>Niet exclusief vanuit kapitaalsverstrekkend ondernemerschap</a:t>
            </a:r>
          </a:p>
          <a:p>
            <a:r>
              <a:rPr lang="nl-BE" dirty="0" smtClean="0"/>
              <a:t>Maar, ….</a:t>
            </a:r>
          </a:p>
          <a:p>
            <a:r>
              <a:rPr lang="nl-BE" dirty="0" smtClean="0"/>
              <a:t>Louter bedrijfseconomisch, om de ingezette productiefactoren te vergoeden (vooral ARBEID niet vergeten)</a:t>
            </a:r>
          </a:p>
          <a:p>
            <a:r>
              <a:rPr lang="nl-BE" dirty="0" smtClean="0"/>
              <a:t>Én vergoeding van de vier kapitaalsvormen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55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600" dirty="0" smtClean="0"/>
              <a:t>ECONOMIE en AGRO-ECOLOGIE</a:t>
            </a:r>
          </a:p>
          <a:p>
            <a:pPr lvl="1"/>
            <a:r>
              <a:rPr lang="nl-BE" sz="3600" dirty="0" smtClean="0"/>
              <a:t>Hoe kijkt een econoom naar agro-ecologie?</a:t>
            </a:r>
          </a:p>
          <a:p>
            <a:pPr lvl="1"/>
            <a:r>
              <a:rPr lang="nl-BE" sz="3600" dirty="0" smtClean="0"/>
              <a:t>Is agro-ecologie een mogelijk verdienmodel?</a:t>
            </a:r>
          </a:p>
          <a:p>
            <a:r>
              <a:rPr lang="nl-BE" sz="3600" dirty="0" smtClean="0"/>
              <a:t>AGRO-ECOLOGIE en ECONOMIE</a:t>
            </a:r>
          </a:p>
          <a:p>
            <a:pPr lvl="1"/>
            <a:r>
              <a:rPr lang="nl-BE" sz="3600" dirty="0" smtClean="0"/>
              <a:t>Een agro-ecologische onderneming: financieel plan</a:t>
            </a:r>
          </a:p>
          <a:p>
            <a:pPr lvl="1"/>
            <a:r>
              <a:rPr lang="nl-BE" sz="3600" dirty="0" smtClean="0"/>
              <a:t>Creatief omgaan met beleidsondersteuning</a:t>
            </a:r>
          </a:p>
          <a:p>
            <a:pPr lvl="1"/>
            <a:endParaRPr lang="nl-BE" sz="3600" dirty="0" smtClean="0"/>
          </a:p>
          <a:p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3880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Welke verdienmodellen komen in beeld?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“</a:t>
            </a:r>
            <a:r>
              <a:rPr lang="nl-BE" dirty="0" err="1" smtClean="0"/>
              <a:t>proto-agroecological</a:t>
            </a:r>
            <a:r>
              <a:rPr lang="nl-BE" dirty="0" smtClean="0"/>
              <a:t>” </a:t>
            </a:r>
            <a:r>
              <a:rPr lang="nl-BE" dirty="0" err="1" smtClean="0"/>
              <a:t>styles</a:t>
            </a:r>
            <a:r>
              <a:rPr lang="nl-BE" dirty="0" smtClean="0"/>
              <a:t> of </a:t>
            </a:r>
            <a:r>
              <a:rPr lang="nl-BE" dirty="0" err="1" smtClean="0"/>
              <a:t>farming</a:t>
            </a:r>
            <a:r>
              <a:rPr lang="nl-BE" dirty="0" smtClean="0"/>
              <a:t>  (Van der Ploeg </a:t>
            </a:r>
            <a:r>
              <a:rPr lang="nl-BE" i="1" dirty="0" smtClean="0"/>
              <a:t>et al</a:t>
            </a:r>
            <a:r>
              <a:rPr lang="nl-BE" dirty="0" smtClean="0"/>
              <a:t>., 2019)</a:t>
            </a:r>
          </a:p>
          <a:p>
            <a:pPr lvl="1"/>
            <a:r>
              <a:rPr lang="nl-BE" dirty="0" smtClean="0"/>
              <a:t>Zuinig boeren , low-</a:t>
            </a:r>
            <a:r>
              <a:rPr lang="nl-BE" dirty="0" err="1" smtClean="0"/>
              <a:t>cost</a:t>
            </a:r>
            <a:r>
              <a:rPr lang="nl-BE" dirty="0" smtClean="0"/>
              <a:t> </a:t>
            </a:r>
            <a:r>
              <a:rPr lang="nl-BE" dirty="0" err="1" smtClean="0"/>
              <a:t>farming</a:t>
            </a:r>
            <a:r>
              <a:rPr lang="nl-BE" dirty="0" smtClean="0"/>
              <a:t> in Nederland</a:t>
            </a:r>
          </a:p>
          <a:p>
            <a:pPr lvl="1"/>
            <a:r>
              <a:rPr lang="nl-BE" dirty="0" smtClean="0"/>
              <a:t>Tegenbeweging op de race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bottom</a:t>
            </a:r>
            <a:r>
              <a:rPr lang="nl-BE" dirty="0" smtClean="0"/>
              <a:t> in Denemarken en Polen</a:t>
            </a:r>
          </a:p>
          <a:p>
            <a:pPr lvl="1"/>
            <a:r>
              <a:rPr lang="nl-BE" dirty="0" err="1" smtClean="0"/>
              <a:t>Graslandgebaseerde</a:t>
            </a:r>
            <a:r>
              <a:rPr lang="nl-BE" dirty="0" smtClean="0"/>
              <a:t> melkveehouderij in Frankrijk en Wallonië</a:t>
            </a:r>
          </a:p>
          <a:p>
            <a:pPr lvl="1"/>
            <a:r>
              <a:rPr lang="nl-BE" dirty="0" smtClean="0"/>
              <a:t>Low input in Duitsland en Ierland</a:t>
            </a:r>
          </a:p>
          <a:p>
            <a:pPr lvl="1"/>
            <a:r>
              <a:rPr lang="nl-BE" dirty="0" err="1" smtClean="0"/>
              <a:t>Mandatory</a:t>
            </a:r>
            <a:r>
              <a:rPr lang="nl-BE" dirty="0" smtClean="0"/>
              <a:t> green </a:t>
            </a:r>
            <a:r>
              <a:rPr lang="nl-BE" dirty="0" err="1" smtClean="0"/>
              <a:t>practices</a:t>
            </a:r>
            <a:r>
              <a:rPr lang="nl-BE" dirty="0" smtClean="0"/>
              <a:t> in Zwitserland</a:t>
            </a:r>
          </a:p>
          <a:p>
            <a:pPr lvl="1"/>
            <a:r>
              <a:rPr lang="nl-BE" dirty="0" smtClean="0"/>
              <a:t>Historische praktijken in Italië</a:t>
            </a:r>
          </a:p>
          <a:p>
            <a:pPr lvl="1"/>
            <a:r>
              <a:rPr lang="nl-BE" dirty="0" smtClean="0"/>
              <a:t>…..</a:t>
            </a:r>
          </a:p>
          <a:p>
            <a:r>
              <a:rPr lang="nl-BE" dirty="0" err="1" smtClean="0"/>
              <a:t>Natuurinclusieve</a:t>
            </a:r>
            <a:r>
              <a:rPr lang="nl-BE" dirty="0" smtClean="0"/>
              <a:t> landbouw (WUR, 2019)</a:t>
            </a:r>
          </a:p>
          <a:p>
            <a:pPr lvl="1"/>
            <a:r>
              <a:rPr lang="nl-BE" dirty="0" smtClean="0"/>
              <a:t>Samenwerken</a:t>
            </a:r>
          </a:p>
          <a:p>
            <a:pPr lvl="1"/>
            <a:r>
              <a:rPr lang="nl-BE" dirty="0" smtClean="0"/>
              <a:t>Verbreden</a:t>
            </a:r>
          </a:p>
          <a:p>
            <a:pPr lvl="1"/>
            <a:r>
              <a:rPr lang="nl-BE" dirty="0" smtClean="0"/>
              <a:t>Intensief &amp; natuur</a:t>
            </a:r>
          </a:p>
          <a:p>
            <a:pPr lvl="1"/>
            <a:r>
              <a:rPr lang="nl-BE" dirty="0" smtClean="0"/>
              <a:t>Extensief &amp; natuur</a:t>
            </a:r>
          </a:p>
          <a:p>
            <a:r>
              <a:rPr lang="nl-BE" dirty="0" smtClean="0"/>
              <a:t>Verdienwijzer (ILVO</a:t>
            </a:r>
            <a:r>
              <a:rPr lang="nl-BE" dirty="0"/>
              <a:t>, </a:t>
            </a:r>
            <a:r>
              <a:rPr lang="nl-BE" dirty="0">
                <a:hlinkClick r:id="rId2"/>
              </a:rPr>
              <a:t>https://</a:t>
            </a:r>
            <a:r>
              <a:rPr lang="nl-BE" dirty="0" smtClean="0">
                <a:hlinkClick r:id="rId2"/>
              </a:rPr>
              <a:t>ilvo.vlaanderen.be/nl/dossiers</a:t>
            </a:r>
            <a:r>
              <a:rPr lang="nl-BE" dirty="0" smtClean="0"/>
              <a:t>)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81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63800" cy="649695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05"/>
            <a:ext cx="5649113" cy="627785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560136" y="6320523"/>
            <a:ext cx="6720840" cy="38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WUR (2019). Verdienmodellen </a:t>
            </a:r>
            <a:r>
              <a:rPr lang="nl-BE" dirty="0" err="1" smtClean="0"/>
              <a:t>natuurinclusieve</a:t>
            </a:r>
            <a:r>
              <a:rPr lang="nl-BE" dirty="0" smtClean="0"/>
              <a:t> landbouw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17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12264398" cy="58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51" y="2608410"/>
            <a:ext cx="2408101" cy="424959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455" y="2561987"/>
            <a:ext cx="2357332" cy="417820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6" y="2568825"/>
            <a:ext cx="2421997" cy="42891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448" y="2608410"/>
            <a:ext cx="2394289" cy="427060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633" y="2622337"/>
            <a:ext cx="2418926" cy="425668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14" y="0"/>
            <a:ext cx="2522369" cy="25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79" y="0"/>
            <a:ext cx="9230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79" y="106884"/>
            <a:ext cx="8382001" cy="67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economisch potentieel (VDP et al., 2019)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0" y="1570058"/>
            <a:ext cx="6766560" cy="528794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181600" y="2133600"/>
            <a:ext cx="653796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</a:rPr>
              <a:t>Leven van de hemelse dauw?</a:t>
            </a:r>
          </a:p>
          <a:p>
            <a:r>
              <a:rPr lang="nl-BE" dirty="0" smtClean="0">
                <a:solidFill>
                  <a:srgbClr val="0070C0"/>
                </a:solidFill>
              </a:rPr>
              <a:t>En wat met kosten om kapitaalvormen fit en productief te houden?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191500" y="4555272"/>
            <a:ext cx="387858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</a:rPr>
              <a:t>Mechanisering, robotisering  taboe?</a:t>
            </a:r>
          </a:p>
          <a:p>
            <a:r>
              <a:rPr lang="nl-BE" dirty="0" smtClean="0">
                <a:solidFill>
                  <a:srgbClr val="0070C0"/>
                </a:solidFill>
              </a:rPr>
              <a:t>We willen toch een hoge productiviteit behouden?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53" y="229964"/>
            <a:ext cx="11766018" cy="40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63286"/>
              </p:ext>
            </p:extLst>
          </p:nvPr>
        </p:nvGraphicFramePr>
        <p:xfrm>
          <a:off x="518161" y="2"/>
          <a:ext cx="10195558" cy="6492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8070">
                  <a:extLst>
                    <a:ext uri="{9D8B030D-6E8A-4147-A177-3AD203B41FA5}">
                      <a16:colId xmlns:a16="http://schemas.microsoft.com/office/drawing/2014/main" val="3796286735"/>
                    </a:ext>
                  </a:extLst>
                </a:gridCol>
                <a:gridCol w="1204333">
                  <a:extLst>
                    <a:ext uri="{9D8B030D-6E8A-4147-A177-3AD203B41FA5}">
                      <a16:colId xmlns:a16="http://schemas.microsoft.com/office/drawing/2014/main" val="1213510118"/>
                    </a:ext>
                  </a:extLst>
                </a:gridCol>
                <a:gridCol w="1204333">
                  <a:extLst>
                    <a:ext uri="{9D8B030D-6E8A-4147-A177-3AD203B41FA5}">
                      <a16:colId xmlns:a16="http://schemas.microsoft.com/office/drawing/2014/main" val="2182325025"/>
                    </a:ext>
                  </a:extLst>
                </a:gridCol>
                <a:gridCol w="1284623">
                  <a:extLst>
                    <a:ext uri="{9D8B030D-6E8A-4147-A177-3AD203B41FA5}">
                      <a16:colId xmlns:a16="http://schemas.microsoft.com/office/drawing/2014/main" val="1292054704"/>
                    </a:ext>
                  </a:extLst>
                </a:gridCol>
                <a:gridCol w="1324199">
                  <a:extLst>
                    <a:ext uri="{9D8B030D-6E8A-4147-A177-3AD203B41FA5}">
                      <a16:colId xmlns:a16="http://schemas.microsoft.com/office/drawing/2014/main" val="654037478"/>
                    </a:ext>
                  </a:extLst>
                </a:gridCol>
              </a:tblGrid>
              <a:tr h="36992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</a:pPr>
                      <a:endParaRPr lang="nl-BE" sz="2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LI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MI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HI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ORG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4255233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Total output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56,807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88,903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135,205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90,794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8566876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    - total intermediate consumptions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32,677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55,781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93,353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58,125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100830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   + Balance subsidies and taxes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11,274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14,666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20,895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24,546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2520710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Gross farm income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35,403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47,787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62,748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57,214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41065171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   - Depreciation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8,812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13,070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18,192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16,535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3381486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Farm net value added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26,591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34,717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44,556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40,679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61009113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   - Wages paid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1,578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3,298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9,477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5,096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519854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   - Rent paid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2,374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3,637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5,413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3,950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4515426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   - Interest paid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2,032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3,324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4,979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4,806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859003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   + Balance investment subsidies &amp; taxes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119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100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503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-61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32691619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Family farm Income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20,727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24,558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25,191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26,766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7408013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   - Imputed labour cost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17,177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19,239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20,184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25,676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93737291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   - Imputed land cost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2,695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2,931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3,301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4,615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2836280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   - Imputed capital cost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6,873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8,627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11,324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9,276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5322925"/>
                  </a:ext>
                </a:extLst>
              </a:tr>
              <a:tr h="4081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Net economic profit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-6,018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</a:rPr>
                        <a:t>-6,239</a:t>
                      </a:r>
                      <a:endParaRPr lang="nl-BE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-9,619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-12,801</a:t>
                      </a:r>
                      <a:endParaRPr lang="nl-B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185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7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-12"/>
          <a:ext cx="9144000" cy="6858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4557">
                  <a:extLst>
                    <a:ext uri="{9D8B030D-6E8A-4147-A177-3AD203B41FA5}">
                      <a16:colId xmlns:a16="http://schemas.microsoft.com/office/drawing/2014/main" val="4109843909"/>
                    </a:ext>
                  </a:extLst>
                </a:gridCol>
                <a:gridCol w="1016823">
                  <a:extLst>
                    <a:ext uri="{9D8B030D-6E8A-4147-A177-3AD203B41FA5}">
                      <a16:colId xmlns:a16="http://schemas.microsoft.com/office/drawing/2014/main" val="1253959031"/>
                    </a:ext>
                  </a:extLst>
                </a:gridCol>
                <a:gridCol w="1016823">
                  <a:extLst>
                    <a:ext uri="{9D8B030D-6E8A-4147-A177-3AD203B41FA5}">
                      <a16:colId xmlns:a16="http://schemas.microsoft.com/office/drawing/2014/main" val="3376404668"/>
                    </a:ext>
                  </a:extLst>
                </a:gridCol>
                <a:gridCol w="1016823">
                  <a:extLst>
                    <a:ext uri="{9D8B030D-6E8A-4147-A177-3AD203B41FA5}">
                      <a16:colId xmlns:a16="http://schemas.microsoft.com/office/drawing/2014/main" val="2897847003"/>
                    </a:ext>
                  </a:extLst>
                </a:gridCol>
                <a:gridCol w="1108974">
                  <a:extLst>
                    <a:ext uri="{9D8B030D-6E8A-4147-A177-3AD203B41FA5}">
                      <a16:colId xmlns:a16="http://schemas.microsoft.com/office/drawing/2014/main" val="2471334415"/>
                    </a:ext>
                  </a:extLst>
                </a:gridCol>
              </a:tblGrid>
              <a:tr h="308075">
                <a:tc>
                  <a:txBody>
                    <a:bodyPr/>
                    <a:lstStyle/>
                    <a:p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LI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MI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HI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ORG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2864261591"/>
                  </a:ext>
                </a:extLst>
              </a:tr>
              <a:tr h="30807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Number of dairy cows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22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37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28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085840765"/>
                  </a:ext>
                </a:extLst>
              </a:tr>
              <a:tr h="30807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Utilizable agricultural area (ha)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31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38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53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472434823"/>
                  </a:ext>
                </a:extLst>
              </a:tr>
              <a:tr h="30807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Milk production per dairy cow (kg/dairy cow)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5,456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6,638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7,652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6,125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4219596089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% Output milk and milk products on total output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69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71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69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72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568243017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% Output beef and veal on total output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18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14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12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897941843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% Output crops on total output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7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16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6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4216850304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% Other output on total output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5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5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6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10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68547904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Milk price (€/100 kg)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30.71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31.20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31.59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36.81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038225559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Total specific costs/dairy cow (€/cow)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835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1,179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1,668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1,129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448002437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Total farming overheads/dairy cow (€/cow)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623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724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873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984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2925408111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Concentrates per cow (€/cow)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258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457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694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422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44758591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Animal health and sanitary costs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(€/cow)</a:t>
                      </a:r>
                      <a:endParaRPr lang="nl-BE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140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173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212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198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276422784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Decoupled payments (€)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5,881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8,169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12,341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8,425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030029944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Decoupled payments (€/ha)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190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215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234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173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3360808795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Decoupled payments (€/dairy cow)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262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279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336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306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2080714367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Rural development payments (€)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2,654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2,684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2,993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11,515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3948518710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Rural development payments (€/ha)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86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71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57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236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2418536385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Depreciation/dairy cow (€/dairy cow)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393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446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495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601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319215946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Total external factor costs (€)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5,984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10,258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19,868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13,852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3700990556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Total imputed costs (€)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26,745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30,797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34,810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39,567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71966577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Subsidy-corrected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net economic profit (€)</a:t>
                      </a:r>
                      <a:endParaRPr lang="nl-BE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-17,326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-21,042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-31,111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-37,285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2186201745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Profitability ratio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0.7750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0.7974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0.7237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0.6765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747916625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Total costs/kg milk (€/kg)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0.40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0.39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0.39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0.53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503033756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Milk production/ha land (kg/ha)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3,957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5,114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5,324</a:t>
                      </a:r>
                      <a:endParaRPr lang="nl-BE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3,452</a:t>
                      </a:r>
                      <a:endParaRPr lang="nl-BE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51073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9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nl-BE" dirty="0" smtClean="0"/>
              <a:t>Economie en agro-ecologie: elkaars tegenpolen?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“economie” als louter winstbejag &lt;-&gt; </a:t>
            </a:r>
            <a:r>
              <a:rPr lang="nl-BE" dirty="0" err="1" smtClean="0"/>
              <a:t>externaliteiten</a:t>
            </a:r>
            <a:endParaRPr lang="nl-BE" dirty="0" smtClean="0"/>
          </a:p>
          <a:p>
            <a:r>
              <a:rPr lang="nl-BE" dirty="0" smtClean="0"/>
              <a:t>Groei van bruto binnenlands product als drijfveer</a:t>
            </a:r>
          </a:p>
          <a:p>
            <a:r>
              <a:rPr lang="nl-BE" dirty="0" smtClean="0"/>
              <a:t>Uitspraak Erik Matthijs op denktank agro-ecologie (Voedsel Anders):</a:t>
            </a:r>
          </a:p>
          <a:p>
            <a:pPr lvl="1"/>
            <a:r>
              <a:rPr lang="nl-BE" dirty="0" smtClean="0"/>
              <a:t>wat is de plek van een econoom in een denkplatform Agro-ecologie?</a:t>
            </a:r>
          </a:p>
          <a:p>
            <a:pPr lvl="1"/>
            <a:r>
              <a:rPr lang="nl-BE" dirty="0" smtClean="0"/>
              <a:t>AE houdt ook economische principes in, wordt vaak verward met manier waarop maatschappij wordt georganiseerd </a:t>
            </a:r>
          </a:p>
          <a:p>
            <a:r>
              <a:rPr lang="nl-BE" dirty="0" smtClean="0"/>
              <a:t>Economie als facet van maatschappelijke ordening &lt;-&gt; “staathuishoudkunde”</a:t>
            </a:r>
          </a:p>
          <a:p>
            <a:r>
              <a:rPr lang="nl-BE" dirty="0" smtClean="0"/>
              <a:t>Maar ook een wetenschap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86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113311"/>
              </p:ext>
            </p:extLst>
          </p:nvPr>
        </p:nvGraphicFramePr>
        <p:xfrm>
          <a:off x="5379720" y="3046274"/>
          <a:ext cx="5852160" cy="313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45"/>
            <a:ext cx="9028672" cy="288149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193280" y="3404463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LI</a:t>
            </a:r>
            <a:endParaRPr lang="nl-BE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7078982" y="4865717"/>
            <a:ext cx="90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ORG</a:t>
            </a:r>
            <a:endParaRPr lang="nl-BE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9028672" y="3933488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M</a:t>
            </a:r>
            <a:r>
              <a:rPr lang="nl-BE" b="1" dirty="0" smtClean="0"/>
              <a:t>I</a:t>
            </a:r>
            <a:endParaRPr lang="nl-BE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10149840" y="5050383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H</a:t>
            </a:r>
            <a:r>
              <a:rPr lang="nl-BE" b="1" dirty="0" smtClean="0"/>
              <a:t>I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3893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BESLUIT VERDIENMODEL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Zie inzet van productiefactoren als in stand houden van </a:t>
            </a:r>
            <a:r>
              <a:rPr lang="nl-BE" dirty="0" smtClean="0"/>
              <a:t>kapitaalsvormen, </a:t>
            </a:r>
            <a:r>
              <a:rPr lang="nl-BE" dirty="0" smtClean="0"/>
              <a:t>en vergoed ze als dusdanig</a:t>
            </a:r>
          </a:p>
          <a:p>
            <a:r>
              <a:rPr lang="nl-BE" dirty="0" smtClean="0"/>
              <a:t>Nog een aantal drempels te nemen om agro-ecologie als basis voor een volwaardig businessmodel te zien</a:t>
            </a:r>
            <a:endParaRPr lang="nl-BE" dirty="0"/>
          </a:p>
          <a:p>
            <a:r>
              <a:rPr lang="nl-BE" dirty="0" smtClean="0"/>
              <a:t>Bio: voortrekkersrol (studie AMS), maar ook bedrijfseconomisch?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22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>
            <a:normAutofit/>
          </a:bodyPr>
          <a:lstStyle/>
          <a:p>
            <a:r>
              <a:rPr lang="nl-BE" sz="3600" dirty="0" smtClean="0"/>
              <a:t>ECONOMIE en AGRO-ECOLOGIE</a:t>
            </a:r>
          </a:p>
          <a:p>
            <a:pPr lvl="1"/>
            <a:r>
              <a:rPr lang="nl-BE" sz="3600" dirty="0" smtClean="0"/>
              <a:t>Hoe kijkt een econoom naar agro-ecologie?</a:t>
            </a:r>
          </a:p>
          <a:p>
            <a:pPr lvl="1"/>
            <a:r>
              <a:rPr lang="nl-BE" sz="3600" dirty="0" smtClean="0"/>
              <a:t>Is agro-ecologie een mogelijk verdienmodel?</a:t>
            </a:r>
          </a:p>
          <a:p>
            <a:r>
              <a:rPr lang="nl-BE" sz="3600" dirty="0" smtClean="0"/>
              <a:t>AGRO-ECOLOGIE en ECONOMIE</a:t>
            </a:r>
          </a:p>
          <a:p>
            <a:pPr lvl="1"/>
            <a:r>
              <a:rPr lang="nl-BE" sz="3600" b="1" dirty="0" smtClean="0">
                <a:solidFill>
                  <a:srgbClr val="0070C0"/>
                </a:solidFill>
              </a:rPr>
              <a:t>Een agro-ecologische onderneming: financieel plan</a:t>
            </a:r>
          </a:p>
          <a:p>
            <a:pPr lvl="1"/>
            <a:r>
              <a:rPr lang="nl-BE" sz="3600" dirty="0" smtClean="0"/>
              <a:t>Creatief omgaan met beleidsondersteuning</a:t>
            </a:r>
          </a:p>
          <a:p>
            <a:pPr lvl="1"/>
            <a:endParaRPr lang="nl-BE" sz="3600" dirty="0" smtClean="0"/>
          </a:p>
          <a:p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20848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KASSTROMENPLANNEN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683240" cy="4351338"/>
          </a:xfrm>
        </p:spPr>
        <p:txBody>
          <a:bodyPr/>
          <a:lstStyle/>
          <a:p>
            <a:r>
              <a:rPr lang="nl-BE" dirty="0" smtClean="0"/>
              <a:t>CSA: van productieplan tot “financieel plan” </a:t>
            </a:r>
          </a:p>
          <a:p>
            <a:r>
              <a:rPr lang="nl-BE" dirty="0" err="1" smtClean="0"/>
              <a:t>Agoforestry</a:t>
            </a:r>
            <a:r>
              <a:rPr lang="nl-BE" dirty="0" smtClean="0"/>
              <a:t>: vooral verdiscontering </a:t>
            </a:r>
          </a:p>
          <a:p>
            <a:r>
              <a:rPr lang="nl-BE" dirty="0" smtClean="0"/>
              <a:t>Voedselbossen:  </a:t>
            </a:r>
            <a:r>
              <a:rPr lang="nl-BE" dirty="0" smtClean="0"/>
              <a:t>idem, plus belang financieel kapitaal geïmmobiliseerd</a:t>
            </a:r>
            <a:endParaRPr lang="nl-BE" dirty="0" smtClean="0"/>
          </a:p>
          <a:p>
            <a:r>
              <a:rPr lang="nl-BE" dirty="0" smtClean="0"/>
              <a:t>Beoogde </a:t>
            </a:r>
            <a:r>
              <a:rPr lang="nl-BE" dirty="0" err="1" smtClean="0"/>
              <a:t>lessons</a:t>
            </a:r>
            <a:r>
              <a:rPr lang="nl-BE" dirty="0" smtClean="0"/>
              <a:t> </a:t>
            </a:r>
            <a:r>
              <a:rPr lang="nl-BE" dirty="0" err="1" smtClean="0"/>
              <a:t>learnt</a:t>
            </a:r>
            <a:r>
              <a:rPr lang="nl-BE" dirty="0" smtClean="0"/>
              <a:t> : zijn we bedrijfseconomisch goed bezig</a:t>
            </a:r>
          </a:p>
          <a:p>
            <a:pPr lvl="1"/>
            <a:r>
              <a:rPr lang="nl-BE" b="1" dirty="0" smtClean="0"/>
              <a:t>Liquiditeit</a:t>
            </a:r>
            <a:r>
              <a:rPr lang="nl-BE" dirty="0" smtClean="0"/>
              <a:t>, en afgeleid nodige toegang tot vreemd kapitaal (leningen </a:t>
            </a:r>
            <a:r>
              <a:rPr lang="nl-BE" dirty="0" err="1" smtClean="0"/>
              <a:t>bvb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Solvabiliteit</a:t>
            </a:r>
          </a:p>
          <a:p>
            <a:pPr lvl="1"/>
            <a:r>
              <a:rPr lang="nl-BE" b="1" dirty="0" smtClean="0"/>
              <a:t>Rendabiliteit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8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Groententeelt in CSA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Vraag-gestuurd: van vraag naar teeltplan</a:t>
            </a:r>
          </a:p>
          <a:p>
            <a:r>
              <a:rPr lang="nl-BE" dirty="0" smtClean="0"/>
              <a:t>Van teeltplan naar arbeidsbegroting, kostenbegroting</a:t>
            </a:r>
          </a:p>
          <a:p>
            <a:r>
              <a:rPr lang="nl-BE" dirty="0" smtClean="0"/>
              <a:t>Kostenverdeling vaste kosten, </a:t>
            </a:r>
            <a:r>
              <a:rPr lang="nl-BE" dirty="0" err="1" smtClean="0"/>
              <a:t>bvb</a:t>
            </a:r>
            <a:r>
              <a:rPr lang="nl-BE" dirty="0" smtClean="0"/>
              <a:t> volgens uren werking materieel</a:t>
            </a:r>
          </a:p>
          <a:p>
            <a:r>
              <a:rPr lang="nl-BE" dirty="0" smtClean="0"/>
              <a:t>Prijszetting op basis van </a:t>
            </a:r>
            <a:r>
              <a:rPr lang="nl-BE" smtClean="0"/>
              <a:t>de kostprijsanalyse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99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76672"/>
            <a:ext cx="83632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-99392"/>
            <a:ext cx="6768752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792"/>
            <a:ext cx="914400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5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Graphique 1"/>
          <p:cNvGraphicFramePr>
            <a:graphicFrameLocks/>
          </p:cNvGraphicFramePr>
          <p:nvPr/>
        </p:nvGraphicFramePr>
        <p:xfrm>
          <a:off x="905988" y="1242377"/>
          <a:ext cx="10380027" cy="437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98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AGROFORESTRY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333383" cy="4351338"/>
          </a:xfrm>
        </p:spPr>
        <p:txBody>
          <a:bodyPr>
            <a:normAutofit/>
          </a:bodyPr>
          <a:lstStyle/>
          <a:p>
            <a:r>
              <a:rPr lang="nl-BE" sz="2900" dirty="0" smtClean="0"/>
              <a:t>Vandaag INVESTEREN in toekomstige NETTO BATEN, of: </a:t>
            </a:r>
            <a:r>
              <a:rPr lang="nl-BE" sz="2900" dirty="0"/>
              <a:t>de Investering vandaag wordt pas later (</a:t>
            </a:r>
            <a:r>
              <a:rPr lang="nl-BE" sz="2900" dirty="0" smtClean="0"/>
              <a:t>of </a:t>
            </a:r>
            <a:r>
              <a:rPr lang="nl-BE" sz="2900" dirty="0"/>
              <a:t>nooit</a:t>
            </a:r>
            <a:r>
              <a:rPr lang="nl-BE" sz="2900" dirty="0" smtClean="0"/>
              <a:t>?) terugverdiend</a:t>
            </a:r>
            <a:endParaRPr lang="nl-BE" sz="2900" dirty="0"/>
          </a:p>
          <a:p>
            <a:r>
              <a:rPr lang="nl-NL" sz="2900" dirty="0" smtClean="0"/>
              <a:t>Rekening </a:t>
            </a:r>
            <a:r>
              <a:rPr lang="nl-NL" sz="2900" dirty="0"/>
              <a:t>houden met tijdsdimensie (100 </a:t>
            </a:r>
            <a:r>
              <a:rPr lang="nl-BE" sz="2900" dirty="0"/>
              <a:t>euro</a:t>
            </a:r>
            <a:r>
              <a:rPr lang="nl-NL" sz="2900" dirty="0"/>
              <a:t> nu </a:t>
            </a:r>
            <a:r>
              <a:rPr lang="nl-NL" sz="2900" dirty="0">
                <a:sym typeface="Symbol" pitchFamily="18" charset="2"/>
              </a:rPr>
              <a:t> 100 </a:t>
            </a:r>
            <a:r>
              <a:rPr lang="nl-BE" sz="2900" dirty="0">
                <a:sym typeface="Symbol" pitchFamily="18" charset="2"/>
              </a:rPr>
              <a:t>euro</a:t>
            </a:r>
            <a:r>
              <a:rPr lang="nl-NL" sz="2900" dirty="0">
                <a:sym typeface="Symbol" pitchFamily="18" charset="2"/>
              </a:rPr>
              <a:t> volgend jaar</a:t>
            </a:r>
            <a:r>
              <a:rPr lang="nl-NL" sz="2900" dirty="0" smtClean="0">
                <a:sym typeface="Symbol" pitchFamily="18" charset="2"/>
              </a:rPr>
              <a:t>):</a:t>
            </a:r>
            <a:endParaRPr lang="nl-NL" sz="2900" dirty="0">
              <a:sym typeface="Symbol" pitchFamily="18" charset="2"/>
            </a:endParaRPr>
          </a:p>
          <a:p>
            <a:pPr marL="0" indent="0">
              <a:buNone/>
            </a:pPr>
            <a:r>
              <a:rPr lang="nl-NL" sz="2900" dirty="0" smtClean="0">
                <a:sym typeface="Symbol" pitchFamily="18" charset="2"/>
              </a:rPr>
              <a:t>=&gt; </a:t>
            </a:r>
            <a:r>
              <a:rPr lang="nl-NL" sz="2900" b="1" dirty="0">
                <a:sym typeface="Symbol" pitchFamily="18" charset="2"/>
              </a:rPr>
              <a:t>V</a:t>
            </a:r>
            <a:r>
              <a:rPr lang="nl-NL" sz="2900" b="1" dirty="0"/>
              <a:t>erdisconteren</a:t>
            </a:r>
            <a:r>
              <a:rPr lang="nl-NL" sz="2900" dirty="0"/>
              <a:t> = Actuele waarde </a:t>
            </a:r>
            <a:r>
              <a:rPr lang="nl-NL" sz="2900" dirty="0" smtClean="0"/>
              <a:t>bepalen </a:t>
            </a:r>
            <a:r>
              <a:rPr lang="nl-NL" sz="2900" dirty="0"/>
              <a:t>van </a:t>
            </a:r>
            <a:r>
              <a:rPr lang="nl-NL" sz="2900" dirty="0" smtClean="0"/>
              <a:t>een toekomstig bedrag!</a:t>
            </a:r>
            <a:endParaRPr lang="fr-FR" sz="2900" dirty="0"/>
          </a:p>
          <a:p>
            <a:r>
              <a:rPr lang="nl-NL" sz="2900" dirty="0" smtClean="0"/>
              <a:t>Of: de </a:t>
            </a:r>
            <a:r>
              <a:rPr lang="nl-NL" sz="2900" dirty="0"/>
              <a:t>stroom van toekomstige baten en kosten moet afgewogen worden tegen de prijs die nu moet betaald worden voor de </a:t>
            </a:r>
            <a:r>
              <a:rPr lang="nl-NL" sz="2900" dirty="0" smtClean="0"/>
              <a:t>investering</a:t>
            </a:r>
          </a:p>
          <a:p>
            <a:endParaRPr lang="nl-NL" sz="2900" dirty="0"/>
          </a:p>
        </p:txBody>
      </p:sp>
    </p:spTree>
    <p:extLst>
      <p:ext uri="{BB962C8B-B14F-4D97-AF65-F5344CB8AC3E}">
        <p14:creationId xmlns:p14="http://schemas.microsoft.com/office/powerpoint/2010/main" val="11458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 een definitie van “economie”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Kenobject: keuzes maken om behoeften te voldoen bij schaarste</a:t>
            </a:r>
          </a:p>
          <a:p>
            <a:r>
              <a:rPr lang="nl-BE" dirty="0" smtClean="0"/>
              <a:t>BEHOEFTEN:</a:t>
            </a:r>
          </a:p>
          <a:p>
            <a:pPr lvl="1"/>
            <a:r>
              <a:rPr lang="nl-BE" dirty="0" smtClean="0"/>
              <a:t>Louter winstmaximalisatie? </a:t>
            </a:r>
          </a:p>
          <a:p>
            <a:pPr lvl="1"/>
            <a:r>
              <a:rPr lang="nl-BE" dirty="0" smtClean="0"/>
              <a:t>Of breder?</a:t>
            </a:r>
          </a:p>
          <a:p>
            <a:r>
              <a:rPr lang="nl-BE" dirty="0" smtClean="0"/>
              <a:t>SCHAARSTE</a:t>
            </a:r>
          </a:p>
          <a:p>
            <a:pPr lvl="1"/>
            <a:r>
              <a:rPr lang="nl-BE" dirty="0" smtClean="0"/>
              <a:t>Beperkingen van de productiefactoren grond, kapitaal, arbeid en bedrijfsleiderschap</a:t>
            </a:r>
          </a:p>
          <a:p>
            <a:pPr lvl="1"/>
            <a:r>
              <a:rPr lang="nl-BE" dirty="0" smtClean="0"/>
              <a:t>Of breder?</a:t>
            </a:r>
          </a:p>
          <a:p>
            <a:r>
              <a:rPr lang="nl-BE" dirty="0" smtClean="0"/>
              <a:t>KEUZES</a:t>
            </a:r>
          </a:p>
          <a:p>
            <a:pPr lvl="1"/>
            <a:r>
              <a:rPr lang="nl-BE" dirty="0" smtClean="0"/>
              <a:t>Klassieke gangbare bedrijfsplannen volgens generieke strategieën (Porter)</a:t>
            </a:r>
          </a:p>
          <a:p>
            <a:pPr lvl="1"/>
            <a:r>
              <a:rPr lang="nl-BE" dirty="0" smtClean="0"/>
              <a:t>Of breder?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25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Netto actuele waarde van een investering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Formule NAW (NPV):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Belang van </a:t>
            </a:r>
            <a:r>
              <a:rPr lang="nl-BE" dirty="0"/>
              <a:t>de keuze </a:t>
            </a:r>
            <a:r>
              <a:rPr lang="nl-BE" b="1" dirty="0"/>
              <a:t>verdisconteringsfactor</a:t>
            </a:r>
            <a:r>
              <a:rPr lang="nl-BE" dirty="0"/>
              <a:t> </a:t>
            </a:r>
            <a:r>
              <a:rPr lang="nl-BE" dirty="0" smtClean="0"/>
              <a:t>r</a:t>
            </a:r>
          </a:p>
          <a:p>
            <a:pPr lvl="1"/>
            <a:r>
              <a:rPr lang="nl-BE" dirty="0" smtClean="0"/>
              <a:t>Minstens de inflatie (ongeveer 2 % per jaar, tot voor kort </a:t>
            </a:r>
            <a:r>
              <a:rPr lang="nl-BE" dirty="0" smtClean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Opportuniteitskosten van het financieel kapitaal (gecorrigeerd voor inflatie)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Toeslag voor risico, hoe hoger risico en/of aversie voor risico hoe hoger de r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Een keuze van 10-12% is niet overdreven!</a:t>
            </a:r>
            <a:endParaRPr lang="nl-BE" dirty="0" smtClean="0"/>
          </a:p>
          <a:p>
            <a:r>
              <a:rPr lang="nl-BE" dirty="0" smtClean="0"/>
              <a:t>Geheugensteuntje: hoe hoger r, hoe groter de noemer van de breuk, hoe minder waarde de investeerder hecht aan toekomstige netto baten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981" y="1690688"/>
            <a:ext cx="7020339" cy="1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548680"/>
            <a:ext cx="7315200" cy="1143000"/>
          </a:xfrm>
        </p:spPr>
        <p:txBody>
          <a:bodyPr/>
          <a:lstStyle/>
          <a:p>
            <a:pPr eaLnBrk="1" hangingPunct="1"/>
            <a:r>
              <a:rPr lang="nl-BE" dirty="0" smtClean="0">
                <a:solidFill>
                  <a:srgbClr val="5F5F5F"/>
                </a:solidFill>
              </a:rPr>
              <a:t>Interne rentevoet (IR – IRR)</a:t>
            </a:r>
            <a:endParaRPr lang="nl-NL" dirty="0" smtClean="0">
              <a:solidFill>
                <a:srgbClr val="5F5F5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09" y="1929881"/>
            <a:ext cx="6849802" cy="340505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69209" y="2103588"/>
            <a:ext cx="4775200" cy="2819400"/>
          </a:xfrm>
        </p:spPr>
        <p:txBody>
          <a:bodyPr/>
          <a:lstStyle/>
          <a:p>
            <a:r>
              <a:rPr lang="nl-BE" dirty="0" smtClean="0"/>
              <a:t>Wanneer is NAW = 0?</a:t>
            </a:r>
          </a:p>
          <a:p>
            <a:r>
              <a:rPr lang="nl-BE" dirty="0" smtClean="0"/>
              <a:t>Analytisch berekenen?</a:t>
            </a:r>
          </a:p>
          <a:p>
            <a:r>
              <a:rPr lang="nl-BE" dirty="0" smtClean="0"/>
              <a:t>Trial-</a:t>
            </a:r>
            <a:r>
              <a:rPr lang="nl-BE" dirty="0" err="1" smtClean="0"/>
              <a:t>and</a:t>
            </a:r>
            <a:r>
              <a:rPr lang="nl-BE" dirty="0" smtClean="0"/>
              <a:t>-error</a:t>
            </a:r>
          </a:p>
          <a:p>
            <a:r>
              <a:rPr lang="nl-BE" dirty="0" smtClean="0"/>
              <a:t>Valkuil: ROI, zie verder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33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VOEDSELBOSSEN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Stelling: voedselbossen zijn niet rendabel</a:t>
            </a:r>
          </a:p>
          <a:p>
            <a:r>
              <a:rPr lang="nl-BE" dirty="0" smtClean="0"/>
              <a:t>Stelling: voedselbossen zijn “in” als leuk hebbeding</a:t>
            </a:r>
          </a:p>
          <a:p>
            <a:pPr lvl="1"/>
            <a:r>
              <a:rPr lang="nl-BE" dirty="0" smtClean="0"/>
              <a:t>In </a:t>
            </a:r>
            <a:r>
              <a:rPr lang="nl-BE" dirty="0" err="1" smtClean="0"/>
              <a:t>Sabato</a:t>
            </a:r>
            <a:r>
              <a:rPr lang="nl-BE" dirty="0" smtClean="0"/>
              <a:t> van 12/3/2022 onder de rubriek “outdoor </a:t>
            </a:r>
            <a:r>
              <a:rPr lang="nl-BE" dirty="0" err="1" smtClean="0"/>
              <a:t>dining</a:t>
            </a:r>
            <a:r>
              <a:rPr lang="nl-BE" dirty="0" smtClean="0"/>
              <a:t>” wordt het voedselbos aangekondigd als de nieuwe </a:t>
            </a:r>
            <a:r>
              <a:rPr lang="nl-BE" dirty="0" err="1" smtClean="0"/>
              <a:t>outdoortrend</a:t>
            </a:r>
            <a:r>
              <a:rPr lang="nl-BE" dirty="0" smtClean="0"/>
              <a:t>. </a:t>
            </a:r>
          </a:p>
          <a:p>
            <a:pPr lvl="1"/>
            <a:r>
              <a:rPr lang="nl-BE" dirty="0" smtClean="0"/>
              <a:t>Enkele </a:t>
            </a:r>
            <a:r>
              <a:rPr lang="nl-BE" dirty="0" err="1" smtClean="0"/>
              <a:t>constructs</a:t>
            </a:r>
            <a:r>
              <a:rPr lang="nl-BE" dirty="0" smtClean="0"/>
              <a:t> uit de reportages</a:t>
            </a:r>
          </a:p>
          <a:p>
            <a:pPr lvl="2"/>
            <a:r>
              <a:rPr lang="nl-BE" dirty="0" smtClean="0"/>
              <a:t>Geen groene vingers</a:t>
            </a:r>
          </a:p>
          <a:p>
            <a:pPr lvl="2"/>
            <a:r>
              <a:rPr lang="nl-BE" dirty="0" smtClean="0"/>
              <a:t>Geen kennis van voedselbossen</a:t>
            </a:r>
          </a:p>
          <a:p>
            <a:pPr lvl="2"/>
            <a:r>
              <a:rPr lang="nl-BE" dirty="0" smtClean="0"/>
              <a:t>Toeval</a:t>
            </a:r>
          </a:p>
          <a:p>
            <a:pPr lvl="2"/>
            <a:r>
              <a:rPr lang="nl-BE" dirty="0" smtClean="0"/>
              <a:t>Workshops, teambuilding</a:t>
            </a:r>
          </a:p>
          <a:p>
            <a:pPr lvl="2"/>
            <a:r>
              <a:rPr lang="nl-BE" dirty="0" smtClean="0"/>
              <a:t>Inspiratiebos, speelbos</a:t>
            </a:r>
          </a:p>
          <a:p>
            <a:pPr lvl="2"/>
            <a:r>
              <a:rPr lang="nl-BE" dirty="0" smtClean="0"/>
              <a:t>Kruiden, bessen (</a:t>
            </a:r>
            <a:r>
              <a:rPr lang="nl-BE" dirty="0" err="1" smtClean="0"/>
              <a:t>appelbes</a:t>
            </a:r>
            <a:r>
              <a:rPr lang="nl-BE" dirty="0" smtClean="0"/>
              <a:t> of </a:t>
            </a:r>
            <a:r>
              <a:rPr lang="nl-BE" dirty="0" err="1" smtClean="0"/>
              <a:t>aroniabes</a:t>
            </a:r>
            <a:r>
              <a:rPr lang="nl-BE" dirty="0" smtClean="0"/>
              <a:t>)</a:t>
            </a:r>
            <a:endParaRPr lang="nl-BE" dirty="0"/>
          </a:p>
          <a:p>
            <a:r>
              <a:rPr lang="nl-BE" dirty="0" smtClean="0"/>
              <a:t>Uitdaging : zoveel mogelijk van principes van voedselbos in een leefbaar landbouwbedrijf inbouwen.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95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RENDABILITEIT VOEDSELBOSSEN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Eigenlijk de omgekeerde redenering van bij </a:t>
            </a:r>
            <a:r>
              <a:rPr lang="nl-BE" dirty="0" err="1" smtClean="0"/>
              <a:t>agroforestry</a:t>
            </a:r>
            <a:endParaRPr lang="nl-BE" dirty="0" smtClean="0"/>
          </a:p>
          <a:p>
            <a:r>
              <a:rPr lang="nl-BE" dirty="0" smtClean="0"/>
              <a:t>Wat kost investering in plantgoed de komende jaren? =&gt; kapitaalskosten = afschrijvingen + rente = </a:t>
            </a:r>
            <a:r>
              <a:rPr lang="nl-BE" dirty="0" err="1" smtClean="0"/>
              <a:t>annuiteit</a:t>
            </a:r>
            <a:endParaRPr lang="nl-BE" dirty="0" smtClean="0"/>
          </a:p>
          <a:p>
            <a:r>
              <a:rPr lang="nl-BE" dirty="0" smtClean="0"/>
              <a:t>En wat willen we ervan overhouden?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37626"/>
            <a:ext cx="12098438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12574"/>
            <a:ext cx="10515600" cy="1325563"/>
          </a:xfrm>
        </p:spPr>
        <p:txBody>
          <a:bodyPr/>
          <a:lstStyle/>
          <a:p>
            <a:r>
              <a:rPr lang="nl-BE" dirty="0" smtClean="0"/>
              <a:t>rendabiliteit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614851" cy="3956866"/>
          </a:xfrm>
        </p:spPr>
        <p:txBody>
          <a:bodyPr/>
          <a:lstStyle/>
          <a:p>
            <a:r>
              <a:rPr lang="nl-BE" dirty="0" smtClean="0"/>
              <a:t>Bruto saldo: 15794- 9480 euro/ha = 6314 euro/ha</a:t>
            </a:r>
          </a:p>
          <a:p>
            <a:r>
              <a:rPr lang="nl-BE" dirty="0" smtClean="0"/>
              <a:t>Maal 17 ha =&gt; 107338 euro</a:t>
            </a:r>
          </a:p>
          <a:p>
            <a:r>
              <a:rPr lang="nl-BE" dirty="0" smtClean="0"/>
              <a:t>Rendement op kapitaal: 81168 euro</a:t>
            </a:r>
          </a:p>
          <a:p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787" y="1825626"/>
            <a:ext cx="6011590" cy="41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96" y="365125"/>
            <a:ext cx="8392888" cy="61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>
            <a:normAutofit/>
          </a:bodyPr>
          <a:lstStyle/>
          <a:p>
            <a:r>
              <a:rPr lang="nl-BE" sz="3600" dirty="0" smtClean="0"/>
              <a:t>ECONOMIE en AGRO-ECOLOGIE</a:t>
            </a:r>
          </a:p>
          <a:p>
            <a:pPr lvl="1"/>
            <a:r>
              <a:rPr lang="nl-BE" sz="3600" dirty="0" smtClean="0"/>
              <a:t>Hoe kijkt een econoom naar agro-ecologie?</a:t>
            </a:r>
          </a:p>
          <a:p>
            <a:pPr lvl="1"/>
            <a:r>
              <a:rPr lang="nl-BE" sz="3600" dirty="0" smtClean="0"/>
              <a:t>Is agro-ecologie een mogelijk verdienmodel?</a:t>
            </a:r>
          </a:p>
          <a:p>
            <a:r>
              <a:rPr lang="nl-BE" sz="3600" dirty="0" smtClean="0"/>
              <a:t>AGRO-ECOLOGIE en ECONOMIE</a:t>
            </a:r>
          </a:p>
          <a:p>
            <a:pPr lvl="1"/>
            <a:r>
              <a:rPr lang="nl-BE" sz="3600" dirty="0" smtClean="0"/>
              <a:t>Een agro-ecologische onderneming: financieel plan</a:t>
            </a:r>
          </a:p>
          <a:p>
            <a:pPr lvl="1"/>
            <a:r>
              <a:rPr lang="nl-BE" sz="3600" b="1" dirty="0" smtClean="0">
                <a:solidFill>
                  <a:srgbClr val="0070C0"/>
                </a:solidFill>
              </a:rPr>
              <a:t>Creatief omgaan met beleidsondersteuning</a:t>
            </a:r>
          </a:p>
          <a:p>
            <a:pPr lvl="1"/>
            <a:endParaRPr lang="nl-BE" sz="3600" dirty="0" smtClean="0"/>
          </a:p>
          <a:p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8163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Take </a:t>
            </a:r>
            <a:r>
              <a:rPr lang="nl-BE" dirty="0" err="1" smtClean="0"/>
              <a:t>the</a:t>
            </a:r>
            <a:r>
              <a:rPr lang="nl-BE" dirty="0" smtClean="0"/>
              <a:t> money </a:t>
            </a:r>
            <a:r>
              <a:rPr lang="nl-BE" dirty="0" err="1" smtClean="0"/>
              <a:t>and</a:t>
            </a:r>
            <a:r>
              <a:rPr lang="nl-BE" dirty="0" smtClean="0"/>
              <a:t> start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Subsidiemogelijkheden, laaghangend fruit</a:t>
            </a:r>
          </a:p>
          <a:p>
            <a:r>
              <a:rPr lang="nl-BE" smtClean="0"/>
              <a:t>Vlaams GLB Strategisch </a:t>
            </a:r>
            <a:r>
              <a:rPr lang="nl-BE"/>
              <a:t>Plan </a:t>
            </a:r>
            <a:r>
              <a:rPr lang="nl-BE" smtClean="0"/>
              <a:t>2023-2027 (V-GLB-SP2327)</a:t>
            </a:r>
            <a:endParaRPr lang="nl-BE" dirty="0"/>
          </a:p>
          <a:p>
            <a:r>
              <a:rPr lang="nl-BE" dirty="0" smtClean="0"/>
              <a:t>Een type akkerbouwbedrijf (niet typisch of gemiddeld bedrijf)</a:t>
            </a:r>
          </a:p>
          <a:p>
            <a:r>
              <a:rPr lang="nl-BE" dirty="0" smtClean="0"/>
              <a:t>Doel: niet dé impact van subsidies, eerder de mechanisme waarop de subsidies ingrijpen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22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100 ha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Teeltplan: “gemiddelde” (VSP GLB)</a:t>
            </a:r>
          </a:p>
          <a:p>
            <a:r>
              <a:rPr lang="nl-BE" dirty="0" smtClean="0"/>
              <a:t>Bruto saldo : 1433 euro (= gemiddelde 2015-2019) </a:t>
            </a:r>
          </a:p>
          <a:p>
            <a:r>
              <a:rPr lang="nl-BE" dirty="0" smtClean="0"/>
              <a:t>Gemiddelde betalingsrechten:  350 euro/ha waarvan nu 25% getopt wordt</a:t>
            </a:r>
          </a:p>
          <a:p>
            <a:r>
              <a:rPr lang="nl-BE" dirty="0" smtClean="0"/>
              <a:t>Ontwerpend onderzoek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5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8793" cy="1325563"/>
          </a:xfrm>
        </p:spPr>
        <p:txBody>
          <a:bodyPr/>
          <a:lstStyle/>
          <a:p>
            <a:r>
              <a:rPr lang="nl-BE" dirty="0" smtClean="0"/>
              <a:t>Economie, discipline met meer dan één hoek af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Onzichtbare hand (Adam Smith) werkt niet (Bas Van Bavel, Paul De </a:t>
            </a:r>
            <a:r>
              <a:rPr lang="nl-BE" dirty="0" smtClean="0"/>
              <a:t>Grauwe, …, …, …, )</a:t>
            </a:r>
            <a:endParaRPr lang="nl-BE" dirty="0"/>
          </a:p>
          <a:p>
            <a:r>
              <a:rPr lang="nl-BE" dirty="0" smtClean="0"/>
              <a:t>“</a:t>
            </a:r>
            <a:r>
              <a:rPr lang="nl-BE" dirty="0" err="1"/>
              <a:t>E</a:t>
            </a:r>
            <a:r>
              <a:rPr lang="nl-BE" dirty="0" err="1" smtClean="0"/>
              <a:t>conomics</a:t>
            </a:r>
            <a:r>
              <a:rPr lang="nl-BE" dirty="0" smtClean="0"/>
              <a:t> as </a:t>
            </a:r>
            <a:r>
              <a:rPr lang="nl-BE" dirty="0" err="1" smtClean="0"/>
              <a:t>Dismal</a:t>
            </a:r>
            <a:r>
              <a:rPr lang="nl-BE" dirty="0" smtClean="0"/>
              <a:t> Science” moet in juiste context gezien </a:t>
            </a:r>
            <a:r>
              <a:rPr lang="nl-BE" dirty="0" smtClean="0"/>
              <a:t>worden</a:t>
            </a:r>
          </a:p>
          <a:p>
            <a:r>
              <a:rPr lang="nl-BE" dirty="0" smtClean="0"/>
              <a:t>Liberaal, democratisch kapitalisme als alibi voor doorgeslagen individualisme </a:t>
            </a:r>
          </a:p>
          <a:p>
            <a:r>
              <a:rPr lang="nl-BE" dirty="0" smtClean="0"/>
              <a:t>Discipline </a:t>
            </a:r>
            <a:r>
              <a:rPr lang="nl-BE" dirty="0" smtClean="0"/>
              <a:t>is ontspoord</a:t>
            </a:r>
          </a:p>
        </p:txBody>
      </p:sp>
    </p:spTree>
    <p:extLst>
      <p:ext uri="{BB962C8B-B14F-4D97-AF65-F5344CB8AC3E}">
        <p14:creationId xmlns:p14="http://schemas.microsoft.com/office/powerpoint/2010/main" val="18201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Bedrijfsschets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Volledig akkerbouw: teelt van ruwvoeders voor de verkoop</a:t>
            </a:r>
          </a:p>
          <a:p>
            <a:r>
              <a:rPr lang="nl-BE" dirty="0" smtClean="0"/>
              <a:t>25 ha blijvend grasland, langs een waterloop gelegen</a:t>
            </a:r>
          </a:p>
          <a:p>
            <a:r>
              <a:rPr lang="nl-BE" dirty="0" smtClean="0"/>
              <a:t>9 ha tijdelijk grasland</a:t>
            </a:r>
          </a:p>
          <a:p>
            <a:r>
              <a:rPr lang="nl-BE" dirty="0" smtClean="0"/>
              <a:t>30 ha mais</a:t>
            </a:r>
          </a:p>
          <a:p>
            <a:r>
              <a:rPr lang="nl-BE" dirty="0" smtClean="0"/>
              <a:t>1200 meter houtkanten, waarvan 750 langs akker</a:t>
            </a:r>
          </a:p>
          <a:p>
            <a:r>
              <a:rPr lang="nl-BE" dirty="0" smtClean="0"/>
              <a:t>Belangrijk deel is erosiegevoelig</a:t>
            </a:r>
          </a:p>
          <a:p>
            <a:r>
              <a:rPr lang="nl-BE" dirty="0" smtClean="0"/>
              <a:t>Een bio-melkveehouder in de buurt zoekt grond om jongvee uit te scharen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39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040"/>
            <a:ext cx="12367767" cy="57302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0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Verhoogde </a:t>
            </a:r>
            <a:r>
              <a:rPr lang="nl-BE" dirty="0" err="1" smtClean="0"/>
              <a:t>conditionaliteit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04999"/>
            <a:ext cx="5516880" cy="4271963"/>
          </a:xfrm>
        </p:spPr>
        <p:txBody>
          <a:bodyPr/>
          <a:lstStyle/>
          <a:p>
            <a:r>
              <a:rPr lang="nl-BE" dirty="0" smtClean="0"/>
              <a:t>Blijvend grasland in stand houden</a:t>
            </a:r>
          </a:p>
          <a:p>
            <a:r>
              <a:rPr lang="nl-BE" dirty="0" smtClean="0"/>
              <a:t>Langs waterlopen: 3m GBM-vrij, 5m bemestingsvrij, 1 m teeltvrij</a:t>
            </a:r>
          </a:p>
          <a:p>
            <a:r>
              <a:rPr lang="nl-BE" dirty="0" smtClean="0"/>
              <a:t>Gewasrotatie</a:t>
            </a:r>
          </a:p>
          <a:p>
            <a:r>
              <a:rPr lang="nl-BE" dirty="0" smtClean="0"/>
              <a:t>Minimum aandeel niet-productief areaal</a:t>
            </a:r>
          </a:p>
          <a:p>
            <a:r>
              <a:rPr lang="nl-BE" dirty="0" smtClean="0"/>
              <a:t>Behoud van landschapselementen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0" y="1690688"/>
            <a:ext cx="5593080" cy="501114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461760" y="2194560"/>
            <a:ext cx="4008120" cy="4389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98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</a:t>
            </a:r>
            <a:r>
              <a:rPr lang="nl-BE" dirty="0" smtClean="0"/>
              <a:t>grasland-gerelateerde </a:t>
            </a:r>
            <a:r>
              <a:rPr lang="nl-BE" dirty="0" smtClean="0"/>
              <a:t>maatregelen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827148" cy="4351338"/>
          </a:xfrm>
        </p:spPr>
        <p:txBody>
          <a:bodyPr/>
          <a:lstStyle/>
          <a:p>
            <a:r>
              <a:rPr lang="nl-BE" dirty="0" smtClean="0"/>
              <a:t>Langer aanhouden blijvend grasland: 145 euro/ha   (</a:t>
            </a:r>
            <a:r>
              <a:rPr lang="nl-BE" i="1" dirty="0" smtClean="0"/>
              <a:t>10ha=&gt; 1450 euro)</a:t>
            </a:r>
            <a:r>
              <a:rPr lang="nl-BE" dirty="0"/>
              <a:t> </a:t>
            </a:r>
            <a:endParaRPr lang="nl-BE" dirty="0" smtClean="0"/>
          </a:p>
          <a:p>
            <a:r>
              <a:rPr lang="nl-BE" dirty="0" smtClean="0"/>
              <a:t>Ecologisch beheerd grasland: 300 euro/ha (</a:t>
            </a:r>
            <a:r>
              <a:rPr lang="nl-BE" i="1" dirty="0" smtClean="0"/>
              <a:t>5 ha =&gt; 1500 euro</a:t>
            </a:r>
            <a:r>
              <a:rPr lang="nl-BE" dirty="0" smtClean="0"/>
              <a:t>)</a:t>
            </a:r>
          </a:p>
          <a:p>
            <a:r>
              <a:rPr lang="nl-BE" dirty="0" smtClean="0"/>
              <a:t>Tijdelijk grasland langer aanhouden: 325 euro/ha (</a:t>
            </a:r>
            <a:r>
              <a:rPr lang="nl-BE" i="1" dirty="0" smtClean="0"/>
              <a:t>4 ha =&gt; 1300 euro</a:t>
            </a:r>
            <a:r>
              <a:rPr lang="nl-BE" dirty="0" smtClean="0"/>
              <a:t>)</a:t>
            </a:r>
          </a:p>
          <a:p>
            <a:r>
              <a:rPr lang="nl-BE" dirty="0" smtClean="0"/>
              <a:t>Extra </a:t>
            </a:r>
            <a:r>
              <a:rPr lang="nl-BE" dirty="0" err="1" smtClean="0"/>
              <a:t>nulbemesting</a:t>
            </a:r>
            <a:r>
              <a:rPr lang="nl-BE" dirty="0" smtClean="0"/>
              <a:t>:  100 euro/ha en omzetten naar bio: 390 euro/ha  (</a:t>
            </a:r>
            <a:r>
              <a:rPr lang="nl-BE" i="1" dirty="0" smtClean="0"/>
              <a:t>25 ha =&gt; 12250 euro</a:t>
            </a:r>
            <a:r>
              <a:rPr lang="nl-BE" dirty="0" smtClean="0"/>
              <a:t>)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8" y="1825625"/>
            <a:ext cx="5343771" cy="467941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260080" y="3870960"/>
            <a:ext cx="2270760" cy="4876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38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Ecoteelten</a:t>
            </a:r>
            <a:r>
              <a:rPr lang="nl-BE" dirty="0" smtClean="0"/>
              <a:t> </a:t>
            </a:r>
            <a:r>
              <a:rPr lang="nl-BE" sz="4000" dirty="0"/>
              <a:t>(steun voor het telen van milieu-, biodiversiteitsvriendelijke en klimaatbestendige teelten)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827148" cy="4351338"/>
          </a:xfrm>
        </p:spPr>
        <p:txBody>
          <a:bodyPr>
            <a:normAutofit/>
          </a:bodyPr>
          <a:lstStyle/>
          <a:p>
            <a:r>
              <a:rPr lang="nl-BE" dirty="0" smtClean="0"/>
              <a:t>1-jarige eiwitgewassen: 600/ha   (</a:t>
            </a:r>
            <a:r>
              <a:rPr lang="nl-BE" i="1" dirty="0" smtClean="0"/>
              <a:t>10ha=&gt; 0-3000 euro?)</a:t>
            </a:r>
            <a:r>
              <a:rPr lang="nl-BE" dirty="0" smtClean="0"/>
              <a:t> </a:t>
            </a:r>
          </a:p>
          <a:p>
            <a:r>
              <a:rPr lang="nl-BE" dirty="0" smtClean="0"/>
              <a:t>Miscanthus: 600 euro/ha (</a:t>
            </a:r>
            <a:r>
              <a:rPr lang="nl-BE" i="1" dirty="0"/>
              <a:t>1</a:t>
            </a:r>
            <a:r>
              <a:rPr lang="nl-BE" i="1" dirty="0" smtClean="0"/>
              <a:t> ha =&gt; 600 euro</a:t>
            </a:r>
            <a:r>
              <a:rPr lang="nl-BE" dirty="0" smtClean="0"/>
              <a:t>)</a:t>
            </a:r>
          </a:p>
          <a:p>
            <a:r>
              <a:rPr lang="nl-BE" dirty="0" smtClean="0"/>
              <a:t>Korte omloophout: </a:t>
            </a:r>
            <a:r>
              <a:rPr lang="nl-BE" dirty="0"/>
              <a:t>600 euro/ha (</a:t>
            </a:r>
            <a:r>
              <a:rPr lang="nl-BE" i="1" dirty="0"/>
              <a:t>1 ha =&gt; 600 euro</a:t>
            </a:r>
            <a:r>
              <a:rPr lang="nl-BE" dirty="0"/>
              <a:t>)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8" y="1825625"/>
            <a:ext cx="5343771" cy="467941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260080" y="3870960"/>
            <a:ext cx="2270760" cy="4876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 flipH="1" flipV="1">
            <a:off x="10149840" y="5978842"/>
            <a:ext cx="381000" cy="39624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6853114" y="2301240"/>
            <a:ext cx="1036320" cy="9775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80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Eenjarige stroken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827148" cy="4351338"/>
          </a:xfrm>
        </p:spPr>
        <p:txBody>
          <a:bodyPr>
            <a:normAutofit/>
          </a:bodyPr>
          <a:lstStyle/>
          <a:p>
            <a:r>
              <a:rPr lang="nl-BE" dirty="0" smtClean="0"/>
              <a:t>Grasbuffer langs kwetsbare elementen: 1025/ha   (750 *4</a:t>
            </a:r>
            <a:r>
              <a:rPr lang="nl-BE" i="1" dirty="0" smtClean="0"/>
              <a:t>m =&gt; 307 euro)</a:t>
            </a:r>
            <a:r>
              <a:rPr lang="nl-BE" dirty="0" smtClean="0"/>
              <a:t> </a:t>
            </a:r>
          </a:p>
          <a:p>
            <a:r>
              <a:rPr lang="nl-BE" dirty="0" smtClean="0"/>
              <a:t>Erosiegrasstroken: 1000 euro/ha (1</a:t>
            </a:r>
            <a:r>
              <a:rPr lang="nl-BE" i="1" dirty="0" smtClean="0"/>
              <a:t> ha =&gt; 200 euro</a:t>
            </a:r>
            <a:r>
              <a:rPr lang="nl-BE" dirty="0" smtClean="0"/>
              <a:t>)</a:t>
            </a:r>
          </a:p>
          <a:p>
            <a:r>
              <a:rPr lang="nl-BE" dirty="0" smtClean="0"/>
              <a:t>Bloemstroken: 1745 </a:t>
            </a:r>
            <a:r>
              <a:rPr lang="nl-BE" dirty="0"/>
              <a:t>euro/ha (</a:t>
            </a:r>
            <a:r>
              <a:rPr lang="nl-BE" i="1" dirty="0" smtClean="0"/>
              <a:t>1,8 </a:t>
            </a:r>
            <a:r>
              <a:rPr lang="nl-BE" i="1" dirty="0"/>
              <a:t>ha =&gt; 600 euro</a:t>
            </a:r>
            <a:r>
              <a:rPr lang="nl-BE" dirty="0"/>
              <a:t>)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8" y="1825625"/>
            <a:ext cx="5343771" cy="467941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260080" y="3870960"/>
            <a:ext cx="2270760" cy="4876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 flipH="1" flipV="1">
            <a:off x="10149840" y="5978842"/>
            <a:ext cx="381000" cy="39624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6920983" y="2659714"/>
            <a:ext cx="1036320" cy="9775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 rot="19285849">
            <a:off x="7276257" y="5376413"/>
            <a:ext cx="2925197" cy="1494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 rot="19285849">
            <a:off x="8202844" y="5526349"/>
            <a:ext cx="2581211" cy="1641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 rot="19285849">
            <a:off x="6683437" y="5251799"/>
            <a:ext cx="2548915" cy="12982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 rot="19285849">
            <a:off x="9214110" y="5850072"/>
            <a:ext cx="1599198" cy="1444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6759861" y="2190889"/>
            <a:ext cx="3793836" cy="20942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 rot="16200000" flipV="1">
            <a:off x="9707561" y="2857193"/>
            <a:ext cx="1113933" cy="5326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1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Verhogen organische koolstof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827148" cy="4351338"/>
          </a:xfrm>
        </p:spPr>
        <p:txBody>
          <a:bodyPr>
            <a:normAutofit/>
          </a:bodyPr>
          <a:lstStyle/>
          <a:p>
            <a:r>
              <a:rPr lang="nl-BE" dirty="0" smtClean="0"/>
              <a:t>: </a:t>
            </a:r>
            <a:r>
              <a:rPr lang="nl-BE" i="1" dirty="0" smtClean="0"/>
              <a:t>1/5 jaar =&gt; 12 ha</a:t>
            </a:r>
          </a:p>
          <a:p>
            <a:r>
              <a:rPr lang="nl-BE" dirty="0" smtClean="0"/>
              <a:t>Stalmest: 60 euro/ha</a:t>
            </a:r>
          </a:p>
          <a:p>
            <a:r>
              <a:rPr lang="nl-BE" dirty="0" smtClean="0"/>
              <a:t>Compost: 130 euro/ha</a:t>
            </a:r>
          </a:p>
          <a:p>
            <a:r>
              <a:rPr lang="nl-BE" dirty="0" smtClean="0"/>
              <a:t>Houtsnippers: 482 euro/ha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012" y="2175990"/>
            <a:ext cx="4837311" cy="43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 : 31K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Vergelijk met 36K , als referentie voor volwaardig inkomen</a:t>
            </a:r>
          </a:p>
          <a:p>
            <a:r>
              <a:rPr lang="nl-BE" dirty="0" smtClean="0"/>
              <a:t>niet netto, maar elke boer kent zwakke delen van percelen, waar opportuniteitskost van 1433 euro niet </a:t>
            </a:r>
            <a:r>
              <a:rPr lang="nl-BE" dirty="0" smtClean="0"/>
              <a:t>opgaat</a:t>
            </a:r>
          </a:p>
          <a:p>
            <a:r>
              <a:rPr lang="nl-BE" dirty="0" smtClean="0"/>
              <a:t>Dus: creatief op zoek gaan naar win-win-punten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38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Besluit winstgevendheid van </a:t>
            </a:r>
            <a:r>
              <a:rPr lang="nl-BE" dirty="0" err="1" smtClean="0"/>
              <a:t>agroecologische</a:t>
            </a:r>
            <a:r>
              <a:rPr lang="nl-BE" dirty="0" smtClean="0"/>
              <a:t> bedrijfsstrategie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Heel wat nieuwe agronomische kennis nodig</a:t>
            </a:r>
          </a:p>
          <a:p>
            <a:r>
              <a:rPr lang="nl-BE" dirty="0" smtClean="0"/>
              <a:t>Onzekerheden over toekomstige opbrengsten en kosten</a:t>
            </a:r>
          </a:p>
          <a:p>
            <a:r>
              <a:rPr lang="nl-BE" dirty="0" smtClean="0"/>
              <a:t>Zorg alvast dat ALLE productiefactoren vergoed worden, dan is er reële kans dat winst volstaat om ALLE kapitaalsvormen in optimale conditie te houden</a:t>
            </a:r>
          </a:p>
          <a:p>
            <a:r>
              <a:rPr lang="nl-BE" dirty="0" smtClean="0"/>
              <a:t>Prijs voor gezond (maatschappij, mens en milieu) voedsel moet omhoog</a:t>
            </a:r>
          </a:p>
          <a:p>
            <a:r>
              <a:rPr lang="nl-BE" dirty="0" smtClean="0"/>
              <a:t>Wie vergoedt de waarde-propositie “gezond voedsel”: consument of overheid?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73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DONUT- model van Kate </a:t>
            </a:r>
            <a:r>
              <a:rPr lang="nl-BE" dirty="0" err="1" smtClean="0"/>
              <a:t>Rayworth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6485709" cy="4486275"/>
          </a:xfrm>
        </p:spPr>
        <p:txBody>
          <a:bodyPr/>
          <a:lstStyle/>
          <a:p>
            <a:r>
              <a:rPr lang="nl-BE" dirty="0" smtClean="0"/>
              <a:t>De sociale en milieugrenzen</a:t>
            </a:r>
          </a:p>
          <a:p>
            <a:r>
              <a:rPr lang="nl-BE" dirty="0" smtClean="0"/>
              <a:t>7 stappen</a:t>
            </a:r>
          </a:p>
          <a:p>
            <a:pPr lvl="1"/>
            <a:r>
              <a:rPr lang="nl-BE" dirty="0" smtClean="0"/>
              <a:t>Verander de doelstelling</a:t>
            </a:r>
          </a:p>
          <a:p>
            <a:pPr lvl="1"/>
            <a:r>
              <a:rPr lang="nl-BE" dirty="0" smtClean="0"/>
              <a:t>Kijk naar het grote plaatje</a:t>
            </a:r>
          </a:p>
          <a:p>
            <a:pPr lvl="1"/>
            <a:r>
              <a:rPr lang="nl-BE" dirty="0" smtClean="0"/>
              <a:t>Stimuleer de menselijke natuur</a:t>
            </a:r>
          </a:p>
          <a:p>
            <a:pPr lvl="1"/>
            <a:r>
              <a:rPr lang="nl-BE" dirty="0" smtClean="0"/>
              <a:t>Snap de systemen</a:t>
            </a:r>
          </a:p>
          <a:p>
            <a:pPr lvl="1"/>
            <a:r>
              <a:rPr lang="nl-BE" dirty="0" smtClean="0"/>
              <a:t>Richt je op herverdeling</a:t>
            </a:r>
          </a:p>
          <a:p>
            <a:pPr lvl="1"/>
            <a:r>
              <a:rPr lang="nl-BE" dirty="0" smtClean="0"/>
              <a:t>Creëer om te regenereren</a:t>
            </a:r>
          </a:p>
          <a:p>
            <a:pPr lvl="1"/>
            <a:r>
              <a:rPr lang="nl-BE" dirty="0" smtClean="0"/>
              <a:t>Wees agnost als het om groei gaat</a:t>
            </a:r>
            <a:endParaRPr lang="nl-BE" dirty="0"/>
          </a:p>
        </p:txBody>
      </p:sp>
      <p:pic>
        <p:nvPicPr>
          <p:cNvPr id="4" name="Picture 6" descr="https://upload.wikimedia.org/wikipedia/commons/1/12/Doughnut_%28economic_model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37" y="1690688"/>
            <a:ext cx="5061180" cy="49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53" y="-46355"/>
            <a:ext cx="4081767" cy="69309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520" y="0"/>
            <a:ext cx="2728874" cy="688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DONUT-ECONOMIE</a:t>
            </a:r>
            <a:br>
              <a:rPr lang="nl-BE" dirty="0" smtClean="0"/>
            </a:br>
            <a:r>
              <a:rPr lang="nl-BE" dirty="0" smtClean="0"/>
              <a:t>(Kate </a:t>
            </a:r>
            <a:r>
              <a:rPr lang="nl-BE" dirty="0" err="1" smtClean="0"/>
              <a:t>Rayworth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6" descr="https://upload.wikimedia.org/wikipedia/commons/1/12/Doughnut_%28economic_model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44" y="-52551"/>
            <a:ext cx="6821214" cy="669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0/05/Doughnut-transgress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4" y="1916125"/>
            <a:ext cx="5718756" cy="479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Beschouw productiefactoren als kapitaalsvormen!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440" y="1690688"/>
            <a:ext cx="6633808" cy="49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77B1D6B57FD46953B35D1A716D749" ma:contentTypeVersion="8" ma:contentTypeDescription="Een nieuw document maken." ma:contentTypeScope="" ma:versionID="2ba11a8cc1016c6c333573369f2df0ab">
  <xsd:schema xmlns:xsd="http://www.w3.org/2001/XMLSchema" xmlns:xs="http://www.w3.org/2001/XMLSchema" xmlns:p="http://schemas.microsoft.com/office/2006/metadata/properties" xmlns:ns2="5d64f2b1-e008-4871-98e9-47be41a8f2ff" xmlns:ns3="07541b4c-fa0b-4ffd-bd62-be8299be387c" targetNamespace="http://schemas.microsoft.com/office/2006/metadata/properties" ma:root="true" ma:fieldsID="ab0ce1fdaf06e4cfa944e0fec3df9362" ns2:_="" ns3:_="">
    <xsd:import namespace="5d64f2b1-e008-4871-98e9-47be41a8f2ff"/>
    <xsd:import namespace="07541b4c-fa0b-4ffd-bd62-be8299be38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4f2b1-e008-4871-98e9-47be41a8f2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41b4c-fa0b-4ffd-bd62-be8299be387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8C611C-26B7-4AF7-BE06-EEFBC0041B90}"/>
</file>

<file path=customXml/itemProps2.xml><?xml version="1.0" encoding="utf-8"?>
<ds:datastoreItem xmlns:ds="http://schemas.openxmlformats.org/officeDocument/2006/customXml" ds:itemID="{D18B7E6D-59A2-4F34-8556-10AFC62D7848}"/>
</file>

<file path=customXml/itemProps3.xml><?xml version="1.0" encoding="utf-8"?>
<ds:datastoreItem xmlns:ds="http://schemas.openxmlformats.org/officeDocument/2006/customXml" ds:itemID="{1A3308AD-47C3-40C5-A4C1-7A9D9C3EE4E3}"/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2203</Words>
  <Application>Microsoft Office PowerPoint</Application>
  <PresentationFormat>Breedbeeld</PresentationFormat>
  <Paragraphs>475</Paragraphs>
  <Slides>58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Symbol</vt:lpstr>
      <vt:lpstr>Times New Roman</vt:lpstr>
      <vt:lpstr>Wingdings</vt:lpstr>
      <vt:lpstr>Kantoorthema</vt:lpstr>
      <vt:lpstr>ECONOMIE  en AGRO-ECOLOGIE</vt:lpstr>
      <vt:lpstr>INHOUD</vt:lpstr>
      <vt:lpstr>Economie en agro-ecologie: elkaars tegenpolen?</vt:lpstr>
      <vt:lpstr>Uit een definitie van “economie”</vt:lpstr>
      <vt:lpstr>Economie, discipline met meer dan één hoek af</vt:lpstr>
      <vt:lpstr>Het DONUT- model van Kate Rayworth</vt:lpstr>
      <vt:lpstr>PowerPoint-presentatie</vt:lpstr>
      <vt:lpstr>DONUT-ECONOMIE (Kate Rayworth)</vt:lpstr>
      <vt:lpstr>Beschouw productiefactoren als kapitaalsvormen!</vt:lpstr>
      <vt:lpstr>PowerPoint-presentatie</vt:lpstr>
      <vt:lpstr>Vier winsten op kapitaal (COMMONLAND)</vt:lpstr>
      <vt:lpstr>PowerPoint-presentatie</vt:lpstr>
      <vt:lpstr>KEUZES, geïnspireerd door verleden</vt:lpstr>
      <vt:lpstr>Literatuur</vt:lpstr>
      <vt:lpstr>Hoe kijkt een econoom naar agroecologie? Besluit </vt:lpstr>
      <vt:lpstr>INHOUD</vt:lpstr>
      <vt:lpstr>Kunnen agroecologische praktijken een nieuw verdienmodel worden?</vt:lpstr>
      <vt:lpstr>PowerPoint-presentatie</vt:lpstr>
      <vt:lpstr>Wat brengt het op?</vt:lpstr>
      <vt:lpstr>Welke verdienmodellen komen in beeld?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Het economisch potentieel (VDP et al., 2019)</vt:lpstr>
      <vt:lpstr>PowerPoint-presentatie</vt:lpstr>
      <vt:lpstr>PowerPoint-presentatie</vt:lpstr>
      <vt:lpstr>PowerPoint-presentatie</vt:lpstr>
      <vt:lpstr>PowerPoint-presentatie</vt:lpstr>
      <vt:lpstr>BESLUIT VERDIENMODEL</vt:lpstr>
      <vt:lpstr>INHOUD</vt:lpstr>
      <vt:lpstr>ENKELE KASSTROMENPLANNEN</vt:lpstr>
      <vt:lpstr>Groententeelt in CSA</vt:lpstr>
      <vt:lpstr>PowerPoint-presentatie</vt:lpstr>
      <vt:lpstr>PowerPoint-presentatie</vt:lpstr>
      <vt:lpstr>PowerPoint-presentatie</vt:lpstr>
      <vt:lpstr>PowerPoint-presentatie</vt:lpstr>
      <vt:lpstr>AGROFORESTRY</vt:lpstr>
      <vt:lpstr>Netto actuele waarde van een investering</vt:lpstr>
      <vt:lpstr>Interne rentevoet (IR – IRR)</vt:lpstr>
      <vt:lpstr>VOEDSELBOSSEN</vt:lpstr>
      <vt:lpstr>RENDABILITEIT VOEDSELBOSSEN</vt:lpstr>
      <vt:lpstr>PowerPoint-presentatie</vt:lpstr>
      <vt:lpstr>rendabiliteit</vt:lpstr>
      <vt:lpstr>PowerPoint-presentatie</vt:lpstr>
      <vt:lpstr>INHOUD</vt:lpstr>
      <vt:lpstr>Take the money and start</vt:lpstr>
      <vt:lpstr>100 ha</vt:lpstr>
      <vt:lpstr>Bedrijfsschets</vt:lpstr>
      <vt:lpstr>PowerPoint-presentatie</vt:lpstr>
      <vt:lpstr>Verhoogde conditionaliteit </vt:lpstr>
      <vt:lpstr> grasland-gerelateerde maatregelen</vt:lpstr>
      <vt:lpstr>Ecoteelten (steun voor het telen van milieu-, biodiversiteitsvriendelijke en klimaatbestendige teelten)</vt:lpstr>
      <vt:lpstr>Eenjarige stroken</vt:lpstr>
      <vt:lpstr>Verhogen organische koolstof</vt:lpstr>
      <vt:lpstr>Samen : 31K</vt:lpstr>
      <vt:lpstr>Besluit winstgevendheid van agroecologische bedrijfsstrategie</vt:lpstr>
    </vt:vector>
  </TitlesOfParts>
  <Company>ILVO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ECONOMIE  en AGRO-ECOLOGIE</dc:title>
  <dc:creator>Ludwig Lauwers</dc:creator>
  <cp:lastModifiedBy>Ludwig Lauwers</cp:lastModifiedBy>
  <cp:revision>158</cp:revision>
  <dcterms:created xsi:type="dcterms:W3CDTF">2022-02-13T12:25:19Z</dcterms:created>
  <dcterms:modified xsi:type="dcterms:W3CDTF">2022-03-28T07:11:08Z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0x01010094277B1D6B57FD46953B35D1A716D749</vt:lpwstr>
  </property>
</Properties>
</file>